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notesMasterIdLst>
    <p:notesMasterId r:id="rId30"/>
  </p:notesMasterIdLst>
  <p:sldIdLst>
    <p:sldId id="262" r:id="rId2"/>
    <p:sldId id="314" r:id="rId3"/>
    <p:sldId id="258" r:id="rId4"/>
    <p:sldId id="319" r:id="rId5"/>
    <p:sldId id="261" r:id="rId6"/>
    <p:sldId id="315" r:id="rId7"/>
    <p:sldId id="318" r:id="rId8"/>
    <p:sldId id="320" r:id="rId9"/>
    <p:sldId id="316" r:id="rId10"/>
    <p:sldId id="271" r:id="rId11"/>
    <p:sldId id="322" r:id="rId12"/>
    <p:sldId id="321" r:id="rId13"/>
    <p:sldId id="323" r:id="rId14"/>
    <p:sldId id="324" r:id="rId15"/>
    <p:sldId id="325" r:id="rId16"/>
    <p:sldId id="326" r:id="rId17"/>
    <p:sldId id="328" r:id="rId18"/>
    <p:sldId id="330" r:id="rId19"/>
    <p:sldId id="332" r:id="rId20"/>
    <p:sldId id="333" r:id="rId21"/>
    <p:sldId id="335" r:id="rId22"/>
    <p:sldId id="337" r:id="rId23"/>
    <p:sldId id="339" r:id="rId24"/>
    <p:sldId id="265" r:id="rId25"/>
    <p:sldId id="317" r:id="rId26"/>
    <p:sldId id="340" r:id="rId27"/>
    <p:sldId id="342" r:id="rId28"/>
    <p:sldId id="341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Ольга Анатольевна" initials="ОА" lastIdx="1" clrIdx="0">
    <p:extLst>
      <p:ext uri="{19B8F6BF-5375-455C-9EA6-DF929625EA0E}">
        <p15:presenceInfo xmlns:p15="http://schemas.microsoft.com/office/powerpoint/2012/main" userId="Ольга Анатольев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29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92" autoAdjust="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3995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540518-DEF4-4779-91BC-547807B737FE}" type="doc">
      <dgm:prSet loTypeId="urn:microsoft.com/office/officeart/2005/8/layout/bProcess4" loCatId="process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7B309B2B-EB7E-4E66-A611-893FFD4659D6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2. Инновации в библиотечном деле имеют специфику, отличающую их от инноваций в других сферах.</a:t>
          </a:r>
        </a:p>
      </dgm:t>
    </dgm:pt>
    <dgm:pt modelId="{4C13FE0B-DC84-4F43-9F93-E2372F1CC186}" type="parTrans" cxnId="{C8901A1C-6F43-4F5D-9F06-1A2D5436F454}">
      <dgm:prSet/>
      <dgm:spPr/>
      <dgm:t>
        <a:bodyPr/>
        <a:lstStyle/>
        <a:p>
          <a:endParaRPr lang="ru-RU"/>
        </a:p>
      </dgm:t>
    </dgm:pt>
    <dgm:pt modelId="{0C93973D-F242-477A-9147-42FA1D3F7BD3}" type="sibTrans" cxnId="{C8901A1C-6F43-4F5D-9F06-1A2D5436F454}">
      <dgm:prSet/>
      <dgm:spPr/>
      <dgm:t>
        <a:bodyPr/>
        <a:lstStyle/>
        <a:p>
          <a:endParaRPr lang="ru-RU"/>
        </a:p>
      </dgm:t>
    </dgm:pt>
    <dgm:pt modelId="{3528A65D-8609-4D8C-BDAE-84C181BDDFA5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3. Библиотечная инновация – это процесс и результат</a:t>
          </a:r>
        </a:p>
      </dgm:t>
    </dgm:pt>
    <dgm:pt modelId="{91B2E501-B1E7-46B8-ABC8-9D12B1326E20}" type="parTrans" cxnId="{C35052A3-D52C-47A1-8E1F-A4FFCC8D4CB7}">
      <dgm:prSet/>
      <dgm:spPr/>
      <dgm:t>
        <a:bodyPr/>
        <a:lstStyle/>
        <a:p>
          <a:endParaRPr lang="ru-RU"/>
        </a:p>
      </dgm:t>
    </dgm:pt>
    <dgm:pt modelId="{B4D7C65D-024C-4FCF-BF60-8551989FD25B}" type="sibTrans" cxnId="{C35052A3-D52C-47A1-8E1F-A4FFCC8D4CB7}">
      <dgm:prSet/>
      <dgm:spPr/>
      <dgm:t>
        <a:bodyPr/>
        <a:lstStyle/>
        <a:p>
          <a:endParaRPr lang="ru-RU"/>
        </a:p>
      </dgm:t>
    </dgm:pt>
    <dgm:pt modelId="{FD8A10E2-7DF0-4EC4-9B4C-8B48441FFF3E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5. Библиотечные  инновации интерактивны</a:t>
          </a:r>
        </a:p>
      </dgm:t>
    </dgm:pt>
    <dgm:pt modelId="{21E833EC-EEE4-4C05-9B3D-18BED6C912C0}" type="parTrans" cxnId="{94CD84D3-3C50-4AB3-BBCB-413F1641233C}">
      <dgm:prSet/>
      <dgm:spPr/>
      <dgm:t>
        <a:bodyPr/>
        <a:lstStyle/>
        <a:p>
          <a:endParaRPr lang="ru-RU"/>
        </a:p>
      </dgm:t>
    </dgm:pt>
    <dgm:pt modelId="{651A0456-DAD2-4F1F-8956-C5F8A5D21D08}" type="sibTrans" cxnId="{94CD84D3-3C50-4AB3-BBCB-413F1641233C}">
      <dgm:prSet/>
      <dgm:spPr/>
      <dgm:t>
        <a:bodyPr/>
        <a:lstStyle/>
        <a:p>
          <a:endParaRPr lang="ru-RU"/>
        </a:p>
      </dgm:t>
    </dgm:pt>
    <dgm:pt modelId="{5B8B5EA5-B71D-4438-8BD0-8953D44E1A8F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4. Любая инновация неизбежно превращается в обыденность, а затем в традицию</a:t>
          </a:r>
        </a:p>
      </dgm:t>
    </dgm:pt>
    <dgm:pt modelId="{A49C97F1-67F2-4469-96C1-39375018B43C}" type="parTrans" cxnId="{BE846CA8-C742-42B9-AFC2-7BB5D9BAB9F2}">
      <dgm:prSet/>
      <dgm:spPr/>
      <dgm:t>
        <a:bodyPr/>
        <a:lstStyle/>
        <a:p>
          <a:endParaRPr lang="ru-RU"/>
        </a:p>
      </dgm:t>
    </dgm:pt>
    <dgm:pt modelId="{58A5093D-C8DE-4476-AD51-1EE81A8DFB13}" type="sibTrans" cxnId="{BE846CA8-C742-42B9-AFC2-7BB5D9BAB9F2}">
      <dgm:prSet/>
      <dgm:spPr/>
      <dgm:t>
        <a:bodyPr/>
        <a:lstStyle/>
        <a:p>
          <a:endParaRPr lang="ru-RU"/>
        </a:p>
      </dgm:t>
    </dgm:pt>
    <dgm:pt modelId="{39FA0D6D-F9FA-4712-90A8-1E29EB39A00C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1. Инновации в развитии библиотечного дела не мода, а устойчивый тренд.</a:t>
          </a:r>
        </a:p>
      </dgm:t>
    </dgm:pt>
    <dgm:pt modelId="{F0829C72-7E3F-49F0-B6AB-6A316F387700}" type="sibTrans" cxnId="{31E8328C-1AF3-42E9-87A7-9B44EFFBAEBB}">
      <dgm:prSet/>
      <dgm:spPr/>
      <dgm:t>
        <a:bodyPr/>
        <a:lstStyle/>
        <a:p>
          <a:endParaRPr lang="ru-RU"/>
        </a:p>
      </dgm:t>
    </dgm:pt>
    <dgm:pt modelId="{0C207519-2D76-498E-BC5C-F6A73B7D3D4A}" type="parTrans" cxnId="{31E8328C-1AF3-42E9-87A7-9B44EFFBAEBB}">
      <dgm:prSet/>
      <dgm:spPr/>
      <dgm:t>
        <a:bodyPr/>
        <a:lstStyle/>
        <a:p>
          <a:endParaRPr lang="ru-RU"/>
        </a:p>
      </dgm:t>
    </dgm:pt>
    <dgm:pt modelId="{61EFBE05-AE41-4ADE-8BB5-B79ABE588D62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6. Инновационность- динамическая характеристика</a:t>
          </a:r>
        </a:p>
      </dgm:t>
    </dgm:pt>
    <dgm:pt modelId="{0485F13E-9697-47FE-BFC0-8839004972F5}" type="parTrans" cxnId="{49209570-C823-425D-ADDA-4CFD1DD5EB5A}">
      <dgm:prSet/>
      <dgm:spPr/>
      <dgm:t>
        <a:bodyPr/>
        <a:lstStyle/>
        <a:p>
          <a:endParaRPr lang="ru-RU"/>
        </a:p>
      </dgm:t>
    </dgm:pt>
    <dgm:pt modelId="{1D0E34FC-A154-4FAA-B4F9-5D94CD83B73B}" type="sibTrans" cxnId="{49209570-C823-425D-ADDA-4CFD1DD5EB5A}">
      <dgm:prSet/>
      <dgm:spPr/>
      <dgm:t>
        <a:bodyPr/>
        <a:lstStyle/>
        <a:p>
          <a:endParaRPr lang="ru-RU"/>
        </a:p>
      </dgm:t>
    </dgm:pt>
    <dgm:pt modelId="{BE145C13-FB91-4BF0-9DFE-688B45791D5E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7. Среди </a:t>
          </a:r>
          <a:r>
            <a:rPr lang="ru-RU" dirty="0" err="1">
              <a:solidFill>
                <a:schemeClr val="tx1"/>
              </a:solidFill>
            </a:rPr>
            <a:t>инноваторов</a:t>
          </a:r>
          <a:r>
            <a:rPr lang="ru-RU" dirty="0">
              <a:solidFill>
                <a:schemeClr val="tx1"/>
              </a:solidFill>
            </a:rPr>
            <a:t> не может быть победителей  и побежденных</a:t>
          </a:r>
        </a:p>
      </dgm:t>
    </dgm:pt>
    <dgm:pt modelId="{ABC30584-DD14-4A7A-AB10-E279EAA32A86}" type="parTrans" cxnId="{F6A74103-6457-45E0-BCB4-8E1E39A250F2}">
      <dgm:prSet/>
      <dgm:spPr/>
      <dgm:t>
        <a:bodyPr/>
        <a:lstStyle/>
        <a:p>
          <a:endParaRPr lang="ru-RU"/>
        </a:p>
      </dgm:t>
    </dgm:pt>
    <dgm:pt modelId="{8CCCA663-2632-4C5D-AD85-D4D9E44DA6F4}" type="sibTrans" cxnId="{F6A74103-6457-45E0-BCB4-8E1E39A250F2}">
      <dgm:prSet/>
      <dgm:spPr/>
      <dgm:t>
        <a:bodyPr/>
        <a:lstStyle/>
        <a:p>
          <a:endParaRPr lang="ru-RU"/>
        </a:p>
      </dgm:t>
    </dgm:pt>
    <dgm:pt modelId="{B5666F7B-5889-4C06-8E0F-76BBC3ABBA59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9. Инновации на «авось»  не делаются.</a:t>
          </a:r>
        </a:p>
      </dgm:t>
    </dgm:pt>
    <dgm:pt modelId="{9DFB3EA9-0557-4B46-9D42-A24805FB1496}" type="parTrans" cxnId="{4FB6C1C8-9063-4F7F-8EAC-D2A8A76A8A9D}">
      <dgm:prSet/>
      <dgm:spPr/>
      <dgm:t>
        <a:bodyPr/>
        <a:lstStyle/>
        <a:p>
          <a:endParaRPr lang="ru-RU"/>
        </a:p>
      </dgm:t>
    </dgm:pt>
    <dgm:pt modelId="{C21F0EE9-2171-4DF6-B958-C01A828D3094}" type="sibTrans" cxnId="{4FB6C1C8-9063-4F7F-8EAC-D2A8A76A8A9D}">
      <dgm:prSet/>
      <dgm:spPr/>
      <dgm:t>
        <a:bodyPr/>
        <a:lstStyle/>
        <a:p>
          <a:endParaRPr lang="ru-RU"/>
        </a:p>
      </dgm:t>
    </dgm:pt>
    <dgm:pt modelId="{467D4856-E77F-46BE-9E23-AA24DA9C6AA8}">
      <dgm:prSet/>
      <dgm:spPr/>
      <dgm:t>
        <a:bodyPr/>
        <a:lstStyle/>
        <a:p>
          <a:r>
            <a:rPr lang="ru-RU" dirty="0">
              <a:solidFill>
                <a:schemeClr val="tx1"/>
              </a:solidFill>
            </a:rPr>
            <a:t>8. Настоящая инновационность- дело отнюдь не показное </a:t>
          </a:r>
        </a:p>
      </dgm:t>
    </dgm:pt>
    <dgm:pt modelId="{F04A73A1-73C3-4206-9B12-318A0843F471}" type="sibTrans" cxnId="{4BD9E19E-C421-4421-B547-74323C29B683}">
      <dgm:prSet/>
      <dgm:spPr/>
      <dgm:t>
        <a:bodyPr/>
        <a:lstStyle/>
        <a:p>
          <a:endParaRPr lang="ru-RU"/>
        </a:p>
      </dgm:t>
    </dgm:pt>
    <dgm:pt modelId="{B821BADA-44D4-4400-A983-31978A5A5990}" type="parTrans" cxnId="{4BD9E19E-C421-4421-B547-74323C29B683}">
      <dgm:prSet/>
      <dgm:spPr/>
      <dgm:t>
        <a:bodyPr/>
        <a:lstStyle/>
        <a:p>
          <a:endParaRPr lang="ru-RU"/>
        </a:p>
      </dgm:t>
    </dgm:pt>
    <dgm:pt modelId="{4482677C-72A6-40CD-B92C-F03A6F49B505}" type="pres">
      <dgm:prSet presAssocID="{14540518-DEF4-4779-91BC-547807B737FE}" presName="Name0" presStyleCnt="0">
        <dgm:presLayoutVars>
          <dgm:dir/>
          <dgm:resizeHandles/>
        </dgm:presLayoutVars>
      </dgm:prSet>
      <dgm:spPr/>
    </dgm:pt>
    <dgm:pt modelId="{58E13C75-4AD8-46EE-BF9E-39FD93D20B3E}" type="pres">
      <dgm:prSet presAssocID="{39FA0D6D-F9FA-4712-90A8-1E29EB39A00C}" presName="compNode" presStyleCnt="0"/>
      <dgm:spPr/>
    </dgm:pt>
    <dgm:pt modelId="{56E3608E-3DEF-4038-AC2F-E55118D309E9}" type="pres">
      <dgm:prSet presAssocID="{39FA0D6D-F9FA-4712-90A8-1E29EB39A00C}" presName="dummyConnPt" presStyleCnt="0"/>
      <dgm:spPr/>
    </dgm:pt>
    <dgm:pt modelId="{154731AD-7203-4057-B6A2-2C34025AA490}" type="pres">
      <dgm:prSet presAssocID="{39FA0D6D-F9FA-4712-90A8-1E29EB39A00C}" presName="node" presStyleLbl="node1" presStyleIdx="0" presStyleCnt="9" custLinFactNeighborX="1773" custLinFactNeighborY="133">
        <dgm:presLayoutVars>
          <dgm:bulletEnabled val="1"/>
        </dgm:presLayoutVars>
      </dgm:prSet>
      <dgm:spPr/>
    </dgm:pt>
    <dgm:pt modelId="{B73957DA-7C2B-44EE-A4A7-CFDF5587BD75}" type="pres">
      <dgm:prSet presAssocID="{F0829C72-7E3F-49F0-B6AB-6A316F387700}" presName="sibTrans" presStyleLbl="bgSibTrans2D1" presStyleIdx="0" presStyleCnt="8"/>
      <dgm:spPr/>
    </dgm:pt>
    <dgm:pt modelId="{50D778DA-D04A-4696-AE6E-BB663BCD7697}" type="pres">
      <dgm:prSet presAssocID="{7B309B2B-EB7E-4E66-A611-893FFD4659D6}" presName="compNode" presStyleCnt="0"/>
      <dgm:spPr/>
    </dgm:pt>
    <dgm:pt modelId="{964CDFD7-3FE9-4374-869A-ADA0DF296B5B}" type="pres">
      <dgm:prSet presAssocID="{7B309B2B-EB7E-4E66-A611-893FFD4659D6}" presName="dummyConnPt" presStyleCnt="0"/>
      <dgm:spPr/>
    </dgm:pt>
    <dgm:pt modelId="{902AFB32-2A87-4B55-A567-D215CE7C1C8B}" type="pres">
      <dgm:prSet presAssocID="{7B309B2B-EB7E-4E66-A611-893FFD4659D6}" presName="node" presStyleLbl="node1" presStyleIdx="1" presStyleCnt="9">
        <dgm:presLayoutVars>
          <dgm:bulletEnabled val="1"/>
        </dgm:presLayoutVars>
      </dgm:prSet>
      <dgm:spPr/>
    </dgm:pt>
    <dgm:pt modelId="{B8776915-89D0-4320-81AB-1F3B041BA5EC}" type="pres">
      <dgm:prSet presAssocID="{0C93973D-F242-477A-9147-42FA1D3F7BD3}" presName="sibTrans" presStyleLbl="bgSibTrans2D1" presStyleIdx="1" presStyleCnt="8"/>
      <dgm:spPr/>
    </dgm:pt>
    <dgm:pt modelId="{5B179353-46F2-4ABD-9AAB-A847266DCDF4}" type="pres">
      <dgm:prSet presAssocID="{3528A65D-8609-4D8C-BDAE-84C181BDDFA5}" presName="compNode" presStyleCnt="0"/>
      <dgm:spPr/>
    </dgm:pt>
    <dgm:pt modelId="{657232A5-C214-4EC1-9740-D6D57E6ED2DF}" type="pres">
      <dgm:prSet presAssocID="{3528A65D-8609-4D8C-BDAE-84C181BDDFA5}" presName="dummyConnPt" presStyleCnt="0"/>
      <dgm:spPr/>
    </dgm:pt>
    <dgm:pt modelId="{CEE80094-B0D8-4D23-B534-F787A5FC85D6}" type="pres">
      <dgm:prSet presAssocID="{3528A65D-8609-4D8C-BDAE-84C181BDDFA5}" presName="node" presStyleLbl="node1" presStyleIdx="2" presStyleCnt="9" custLinFactNeighborX="-1746" custLinFactNeighborY="2287">
        <dgm:presLayoutVars>
          <dgm:bulletEnabled val="1"/>
        </dgm:presLayoutVars>
      </dgm:prSet>
      <dgm:spPr/>
    </dgm:pt>
    <dgm:pt modelId="{0B52F29E-1E8D-4226-8DE0-B9A74BAECBFD}" type="pres">
      <dgm:prSet presAssocID="{B4D7C65D-024C-4FCF-BF60-8551989FD25B}" presName="sibTrans" presStyleLbl="bgSibTrans2D1" presStyleIdx="2" presStyleCnt="8"/>
      <dgm:spPr/>
    </dgm:pt>
    <dgm:pt modelId="{ACF15682-5A59-46AB-8EC0-AE3500E8D455}" type="pres">
      <dgm:prSet presAssocID="{5B8B5EA5-B71D-4438-8BD0-8953D44E1A8F}" presName="compNode" presStyleCnt="0"/>
      <dgm:spPr/>
    </dgm:pt>
    <dgm:pt modelId="{4241C6A4-F549-43CA-82F0-90395412C762}" type="pres">
      <dgm:prSet presAssocID="{5B8B5EA5-B71D-4438-8BD0-8953D44E1A8F}" presName="dummyConnPt" presStyleCnt="0"/>
      <dgm:spPr/>
    </dgm:pt>
    <dgm:pt modelId="{1C228738-44EC-4BB2-A5C5-7C09DC95BF74}" type="pres">
      <dgm:prSet presAssocID="{5B8B5EA5-B71D-4438-8BD0-8953D44E1A8F}" presName="node" presStyleLbl="node1" presStyleIdx="3" presStyleCnt="9">
        <dgm:presLayoutVars>
          <dgm:bulletEnabled val="1"/>
        </dgm:presLayoutVars>
      </dgm:prSet>
      <dgm:spPr/>
    </dgm:pt>
    <dgm:pt modelId="{2BD145DB-C631-4359-BFF4-A1EF1C76BE38}" type="pres">
      <dgm:prSet presAssocID="{58A5093D-C8DE-4476-AD51-1EE81A8DFB13}" presName="sibTrans" presStyleLbl="bgSibTrans2D1" presStyleIdx="3" presStyleCnt="8"/>
      <dgm:spPr/>
    </dgm:pt>
    <dgm:pt modelId="{AD43C149-6637-4330-9FE0-0B4AC145C808}" type="pres">
      <dgm:prSet presAssocID="{FD8A10E2-7DF0-4EC4-9B4C-8B48441FFF3E}" presName="compNode" presStyleCnt="0"/>
      <dgm:spPr/>
    </dgm:pt>
    <dgm:pt modelId="{ECEFF2C4-27EF-4472-8EC9-F202DED70AF6}" type="pres">
      <dgm:prSet presAssocID="{FD8A10E2-7DF0-4EC4-9B4C-8B48441FFF3E}" presName="dummyConnPt" presStyleCnt="0"/>
      <dgm:spPr/>
    </dgm:pt>
    <dgm:pt modelId="{AC316DC3-0070-448E-AA5D-58A87738B4A0}" type="pres">
      <dgm:prSet presAssocID="{FD8A10E2-7DF0-4EC4-9B4C-8B48441FFF3E}" presName="node" presStyleLbl="node1" presStyleIdx="4" presStyleCnt="9">
        <dgm:presLayoutVars>
          <dgm:bulletEnabled val="1"/>
        </dgm:presLayoutVars>
      </dgm:prSet>
      <dgm:spPr/>
    </dgm:pt>
    <dgm:pt modelId="{8FC6B439-0A34-4A2A-A3F8-4CB984D60BF6}" type="pres">
      <dgm:prSet presAssocID="{651A0456-DAD2-4F1F-8956-C5F8A5D21D08}" presName="sibTrans" presStyleLbl="bgSibTrans2D1" presStyleIdx="4" presStyleCnt="8"/>
      <dgm:spPr/>
    </dgm:pt>
    <dgm:pt modelId="{806DFB13-44EC-4985-AF7D-71698DA284D1}" type="pres">
      <dgm:prSet presAssocID="{61EFBE05-AE41-4ADE-8BB5-B79ABE588D62}" presName="compNode" presStyleCnt="0"/>
      <dgm:spPr/>
    </dgm:pt>
    <dgm:pt modelId="{E08BFC15-611F-42BB-A5D4-5A5E68AB7728}" type="pres">
      <dgm:prSet presAssocID="{61EFBE05-AE41-4ADE-8BB5-B79ABE588D62}" presName="dummyConnPt" presStyleCnt="0"/>
      <dgm:spPr/>
    </dgm:pt>
    <dgm:pt modelId="{E8F01E7C-B2F2-4A38-A5A5-25123A089C09}" type="pres">
      <dgm:prSet presAssocID="{61EFBE05-AE41-4ADE-8BB5-B79ABE588D62}" presName="node" presStyleLbl="node1" presStyleIdx="5" presStyleCnt="9">
        <dgm:presLayoutVars>
          <dgm:bulletEnabled val="1"/>
        </dgm:presLayoutVars>
      </dgm:prSet>
      <dgm:spPr/>
    </dgm:pt>
    <dgm:pt modelId="{316CDBEB-E538-4C38-91CA-5A630D3D0652}" type="pres">
      <dgm:prSet presAssocID="{1D0E34FC-A154-4FAA-B4F9-5D94CD83B73B}" presName="sibTrans" presStyleLbl="bgSibTrans2D1" presStyleIdx="5" presStyleCnt="8"/>
      <dgm:spPr/>
    </dgm:pt>
    <dgm:pt modelId="{0BB03F97-BFB3-42B2-B66C-6348AF9C8D23}" type="pres">
      <dgm:prSet presAssocID="{BE145C13-FB91-4BF0-9DFE-688B45791D5E}" presName="compNode" presStyleCnt="0"/>
      <dgm:spPr/>
    </dgm:pt>
    <dgm:pt modelId="{36D73BB2-A5E7-4594-ABB0-58A8E73B278F}" type="pres">
      <dgm:prSet presAssocID="{BE145C13-FB91-4BF0-9DFE-688B45791D5E}" presName="dummyConnPt" presStyleCnt="0"/>
      <dgm:spPr/>
    </dgm:pt>
    <dgm:pt modelId="{9B032621-491E-4B03-B605-DD98962B9441}" type="pres">
      <dgm:prSet presAssocID="{BE145C13-FB91-4BF0-9DFE-688B45791D5E}" presName="node" presStyleLbl="node1" presStyleIdx="6" presStyleCnt="9">
        <dgm:presLayoutVars>
          <dgm:bulletEnabled val="1"/>
        </dgm:presLayoutVars>
      </dgm:prSet>
      <dgm:spPr/>
    </dgm:pt>
    <dgm:pt modelId="{5E5CF7E0-9612-47C5-96D2-4E4A0722EFE7}" type="pres">
      <dgm:prSet presAssocID="{8CCCA663-2632-4C5D-AD85-D4D9E44DA6F4}" presName="sibTrans" presStyleLbl="bgSibTrans2D1" presStyleIdx="6" presStyleCnt="8"/>
      <dgm:spPr/>
    </dgm:pt>
    <dgm:pt modelId="{AD787C2B-CC79-410F-A7F6-F4A131DDF19A}" type="pres">
      <dgm:prSet presAssocID="{467D4856-E77F-46BE-9E23-AA24DA9C6AA8}" presName="compNode" presStyleCnt="0"/>
      <dgm:spPr/>
    </dgm:pt>
    <dgm:pt modelId="{F6D6A48C-C3F1-4B4B-9E83-7AC039C4668D}" type="pres">
      <dgm:prSet presAssocID="{467D4856-E77F-46BE-9E23-AA24DA9C6AA8}" presName="dummyConnPt" presStyleCnt="0"/>
      <dgm:spPr/>
    </dgm:pt>
    <dgm:pt modelId="{69DD135C-EF4B-4FEA-A8F4-1E00600A6DEE}" type="pres">
      <dgm:prSet presAssocID="{467D4856-E77F-46BE-9E23-AA24DA9C6AA8}" presName="node" presStyleLbl="node1" presStyleIdx="7" presStyleCnt="9">
        <dgm:presLayoutVars>
          <dgm:bulletEnabled val="1"/>
        </dgm:presLayoutVars>
      </dgm:prSet>
      <dgm:spPr/>
    </dgm:pt>
    <dgm:pt modelId="{C8EE723E-14FD-476E-99FA-C47409881122}" type="pres">
      <dgm:prSet presAssocID="{F04A73A1-73C3-4206-9B12-318A0843F471}" presName="sibTrans" presStyleLbl="bgSibTrans2D1" presStyleIdx="7" presStyleCnt="8"/>
      <dgm:spPr/>
    </dgm:pt>
    <dgm:pt modelId="{74776A3F-E90B-4DF6-9B2E-64DACC370BA7}" type="pres">
      <dgm:prSet presAssocID="{B5666F7B-5889-4C06-8E0F-76BBC3ABBA59}" presName="compNode" presStyleCnt="0"/>
      <dgm:spPr/>
    </dgm:pt>
    <dgm:pt modelId="{EFBE6DDB-3BC2-482C-A2A8-A05E4D7CAE31}" type="pres">
      <dgm:prSet presAssocID="{B5666F7B-5889-4C06-8E0F-76BBC3ABBA59}" presName="dummyConnPt" presStyleCnt="0"/>
      <dgm:spPr/>
    </dgm:pt>
    <dgm:pt modelId="{7895CD3B-44F4-4196-A372-5DA0E07999FD}" type="pres">
      <dgm:prSet presAssocID="{B5666F7B-5889-4C06-8E0F-76BBC3ABBA59}" presName="node" presStyleLbl="node1" presStyleIdx="8" presStyleCnt="9" custLinFactNeighborX="10460" custLinFactNeighborY="2287">
        <dgm:presLayoutVars>
          <dgm:bulletEnabled val="1"/>
        </dgm:presLayoutVars>
      </dgm:prSet>
      <dgm:spPr/>
    </dgm:pt>
  </dgm:ptLst>
  <dgm:cxnLst>
    <dgm:cxn modelId="{F6A74103-6457-45E0-BCB4-8E1E39A250F2}" srcId="{14540518-DEF4-4779-91BC-547807B737FE}" destId="{BE145C13-FB91-4BF0-9DFE-688B45791D5E}" srcOrd="6" destOrd="0" parTransId="{ABC30584-DD14-4A7A-AB10-E279EAA32A86}" sibTransId="{8CCCA663-2632-4C5D-AD85-D4D9E44DA6F4}"/>
    <dgm:cxn modelId="{3BB3B703-E9D8-4E98-991A-48705567AF87}" type="presOf" srcId="{BE145C13-FB91-4BF0-9DFE-688B45791D5E}" destId="{9B032621-491E-4B03-B605-DD98962B9441}" srcOrd="0" destOrd="0" presId="urn:microsoft.com/office/officeart/2005/8/layout/bProcess4"/>
    <dgm:cxn modelId="{A0F03716-FA87-4B1C-BF45-2EB8A1664A75}" type="presOf" srcId="{8CCCA663-2632-4C5D-AD85-D4D9E44DA6F4}" destId="{5E5CF7E0-9612-47C5-96D2-4E4A0722EFE7}" srcOrd="0" destOrd="0" presId="urn:microsoft.com/office/officeart/2005/8/layout/bProcess4"/>
    <dgm:cxn modelId="{C8901A1C-6F43-4F5D-9F06-1A2D5436F454}" srcId="{14540518-DEF4-4779-91BC-547807B737FE}" destId="{7B309B2B-EB7E-4E66-A611-893FFD4659D6}" srcOrd="1" destOrd="0" parTransId="{4C13FE0B-DC84-4F43-9F93-E2372F1CC186}" sibTransId="{0C93973D-F242-477A-9147-42FA1D3F7BD3}"/>
    <dgm:cxn modelId="{3B7EC732-E1A0-4C02-9540-35078F6C1DF9}" type="presOf" srcId="{F04A73A1-73C3-4206-9B12-318A0843F471}" destId="{C8EE723E-14FD-476E-99FA-C47409881122}" srcOrd="0" destOrd="0" presId="urn:microsoft.com/office/officeart/2005/8/layout/bProcess4"/>
    <dgm:cxn modelId="{565BFE36-5925-4C39-ADA9-ED7B93C820A4}" type="presOf" srcId="{1D0E34FC-A154-4FAA-B4F9-5D94CD83B73B}" destId="{316CDBEB-E538-4C38-91CA-5A630D3D0652}" srcOrd="0" destOrd="0" presId="urn:microsoft.com/office/officeart/2005/8/layout/bProcess4"/>
    <dgm:cxn modelId="{E0798F5B-C459-4A03-B205-5740C967D9D1}" type="presOf" srcId="{58A5093D-C8DE-4476-AD51-1EE81A8DFB13}" destId="{2BD145DB-C631-4359-BFF4-A1EF1C76BE38}" srcOrd="0" destOrd="0" presId="urn:microsoft.com/office/officeart/2005/8/layout/bProcess4"/>
    <dgm:cxn modelId="{D5BAFE6C-F8F5-46C7-A9CF-C5984B511864}" type="presOf" srcId="{F0829C72-7E3F-49F0-B6AB-6A316F387700}" destId="{B73957DA-7C2B-44EE-A4A7-CFDF5587BD75}" srcOrd="0" destOrd="0" presId="urn:microsoft.com/office/officeart/2005/8/layout/bProcess4"/>
    <dgm:cxn modelId="{49209570-C823-425D-ADDA-4CFD1DD5EB5A}" srcId="{14540518-DEF4-4779-91BC-547807B737FE}" destId="{61EFBE05-AE41-4ADE-8BB5-B79ABE588D62}" srcOrd="5" destOrd="0" parTransId="{0485F13E-9697-47FE-BFC0-8839004972F5}" sibTransId="{1D0E34FC-A154-4FAA-B4F9-5D94CD83B73B}"/>
    <dgm:cxn modelId="{C379BD50-D89B-48EC-B221-9A10E469DA6B}" type="presOf" srcId="{467D4856-E77F-46BE-9E23-AA24DA9C6AA8}" destId="{69DD135C-EF4B-4FEA-A8F4-1E00600A6DEE}" srcOrd="0" destOrd="0" presId="urn:microsoft.com/office/officeart/2005/8/layout/bProcess4"/>
    <dgm:cxn modelId="{BCFA4489-B72B-4615-ACF1-A3DB753699AE}" type="presOf" srcId="{3528A65D-8609-4D8C-BDAE-84C181BDDFA5}" destId="{CEE80094-B0D8-4D23-B534-F787A5FC85D6}" srcOrd="0" destOrd="0" presId="urn:microsoft.com/office/officeart/2005/8/layout/bProcess4"/>
    <dgm:cxn modelId="{31E8328C-1AF3-42E9-87A7-9B44EFFBAEBB}" srcId="{14540518-DEF4-4779-91BC-547807B737FE}" destId="{39FA0D6D-F9FA-4712-90A8-1E29EB39A00C}" srcOrd="0" destOrd="0" parTransId="{0C207519-2D76-498E-BC5C-F6A73B7D3D4A}" sibTransId="{F0829C72-7E3F-49F0-B6AB-6A316F387700}"/>
    <dgm:cxn modelId="{14F8448C-5899-4A1F-AD3D-36B2B961B9D2}" type="presOf" srcId="{61EFBE05-AE41-4ADE-8BB5-B79ABE588D62}" destId="{E8F01E7C-B2F2-4A38-A5A5-25123A089C09}" srcOrd="0" destOrd="0" presId="urn:microsoft.com/office/officeart/2005/8/layout/bProcess4"/>
    <dgm:cxn modelId="{685BFD8D-18B8-4C77-83C1-EAA61F2A6597}" type="presOf" srcId="{FD8A10E2-7DF0-4EC4-9B4C-8B48441FFF3E}" destId="{AC316DC3-0070-448E-AA5D-58A87738B4A0}" srcOrd="0" destOrd="0" presId="urn:microsoft.com/office/officeart/2005/8/layout/bProcess4"/>
    <dgm:cxn modelId="{4BD9E19E-C421-4421-B547-74323C29B683}" srcId="{14540518-DEF4-4779-91BC-547807B737FE}" destId="{467D4856-E77F-46BE-9E23-AA24DA9C6AA8}" srcOrd="7" destOrd="0" parTransId="{B821BADA-44D4-4400-A983-31978A5A5990}" sibTransId="{F04A73A1-73C3-4206-9B12-318A0843F471}"/>
    <dgm:cxn modelId="{C35052A3-D52C-47A1-8E1F-A4FFCC8D4CB7}" srcId="{14540518-DEF4-4779-91BC-547807B737FE}" destId="{3528A65D-8609-4D8C-BDAE-84C181BDDFA5}" srcOrd="2" destOrd="0" parTransId="{91B2E501-B1E7-46B8-ABC8-9D12B1326E20}" sibTransId="{B4D7C65D-024C-4FCF-BF60-8551989FD25B}"/>
    <dgm:cxn modelId="{601C7DA4-6E2D-48B3-B2C3-0BD04D109303}" type="presOf" srcId="{B4D7C65D-024C-4FCF-BF60-8551989FD25B}" destId="{0B52F29E-1E8D-4226-8DE0-B9A74BAECBFD}" srcOrd="0" destOrd="0" presId="urn:microsoft.com/office/officeart/2005/8/layout/bProcess4"/>
    <dgm:cxn modelId="{BE846CA8-C742-42B9-AFC2-7BB5D9BAB9F2}" srcId="{14540518-DEF4-4779-91BC-547807B737FE}" destId="{5B8B5EA5-B71D-4438-8BD0-8953D44E1A8F}" srcOrd="3" destOrd="0" parTransId="{A49C97F1-67F2-4469-96C1-39375018B43C}" sibTransId="{58A5093D-C8DE-4476-AD51-1EE81A8DFB13}"/>
    <dgm:cxn modelId="{1561E5B0-78E1-48E0-B170-0872E071815D}" type="presOf" srcId="{7B309B2B-EB7E-4E66-A611-893FFD4659D6}" destId="{902AFB32-2A87-4B55-A567-D215CE7C1C8B}" srcOrd="0" destOrd="0" presId="urn:microsoft.com/office/officeart/2005/8/layout/bProcess4"/>
    <dgm:cxn modelId="{224B28B7-5A1D-4791-8091-79100C5155E0}" type="presOf" srcId="{0C93973D-F242-477A-9147-42FA1D3F7BD3}" destId="{B8776915-89D0-4320-81AB-1F3B041BA5EC}" srcOrd="0" destOrd="0" presId="urn:microsoft.com/office/officeart/2005/8/layout/bProcess4"/>
    <dgm:cxn modelId="{8371D0BE-3177-479B-B6B7-859705604945}" type="presOf" srcId="{B5666F7B-5889-4C06-8E0F-76BBC3ABBA59}" destId="{7895CD3B-44F4-4196-A372-5DA0E07999FD}" srcOrd="0" destOrd="0" presId="urn:microsoft.com/office/officeart/2005/8/layout/bProcess4"/>
    <dgm:cxn modelId="{4CD9E4C1-C570-4000-AE58-C6D18901C921}" type="presOf" srcId="{14540518-DEF4-4779-91BC-547807B737FE}" destId="{4482677C-72A6-40CD-B92C-F03A6F49B505}" srcOrd="0" destOrd="0" presId="urn:microsoft.com/office/officeart/2005/8/layout/bProcess4"/>
    <dgm:cxn modelId="{4FB6C1C8-9063-4F7F-8EAC-D2A8A76A8A9D}" srcId="{14540518-DEF4-4779-91BC-547807B737FE}" destId="{B5666F7B-5889-4C06-8E0F-76BBC3ABBA59}" srcOrd="8" destOrd="0" parTransId="{9DFB3EA9-0557-4B46-9D42-A24805FB1496}" sibTransId="{C21F0EE9-2171-4DF6-B958-C01A828D3094}"/>
    <dgm:cxn modelId="{8BC6E0D1-E448-4C3F-A0C1-618573B228FE}" type="presOf" srcId="{39FA0D6D-F9FA-4712-90A8-1E29EB39A00C}" destId="{154731AD-7203-4057-B6A2-2C34025AA490}" srcOrd="0" destOrd="0" presId="urn:microsoft.com/office/officeart/2005/8/layout/bProcess4"/>
    <dgm:cxn modelId="{94CD84D3-3C50-4AB3-BBCB-413F1641233C}" srcId="{14540518-DEF4-4779-91BC-547807B737FE}" destId="{FD8A10E2-7DF0-4EC4-9B4C-8B48441FFF3E}" srcOrd="4" destOrd="0" parTransId="{21E833EC-EEE4-4C05-9B3D-18BED6C912C0}" sibTransId="{651A0456-DAD2-4F1F-8956-C5F8A5D21D08}"/>
    <dgm:cxn modelId="{FA7D05E2-F1C6-4189-9B6F-CE0E02C2DC4E}" type="presOf" srcId="{651A0456-DAD2-4F1F-8956-C5F8A5D21D08}" destId="{8FC6B439-0A34-4A2A-A3F8-4CB984D60BF6}" srcOrd="0" destOrd="0" presId="urn:microsoft.com/office/officeart/2005/8/layout/bProcess4"/>
    <dgm:cxn modelId="{AC8BE9FF-F0D1-4877-8598-A459BE76D793}" type="presOf" srcId="{5B8B5EA5-B71D-4438-8BD0-8953D44E1A8F}" destId="{1C228738-44EC-4BB2-A5C5-7C09DC95BF74}" srcOrd="0" destOrd="0" presId="urn:microsoft.com/office/officeart/2005/8/layout/bProcess4"/>
    <dgm:cxn modelId="{7E0FADD4-7682-44BB-9DE9-3178EB71B6E4}" type="presParOf" srcId="{4482677C-72A6-40CD-B92C-F03A6F49B505}" destId="{58E13C75-4AD8-46EE-BF9E-39FD93D20B3E}" srcOrd="0" destOrd="0" presId="urn:microsoft.com/office/officeart/2005/8/layout/bProcess4"/>
    <dgm:cxn modelId="{0384E340-3524-4D64-BB5C-78392485F625}" type="presParOf" srcId="{58E13C75-4AD8-46EE-BF9E-39FD93D20B3E}" destId="{56E3608E-3DEF-4038-AC2F-E55118D309E9}" srcOrd="0" destOrd="0" presId="urn:microsoft.com/office/officeart/2005/8/layout/bProcess4"/>
    <dgm:cxn modelId="{20752B72-CC5A-4D4F-AFAD-48A6AA7919BF}" type="presParOf" srcId="{58E13C75-4AD8-46EE-BF9E-39FD93D20B3E}" destId="{154731AD-7203-4057-B6A2-2C34025AA490}" srcOrd="1" destOrd="0" presId="urn:microsoft.com/office/officeart/2005/8/layout/bProcess4"/>
    <dgm:cxn modelId="{9EF69E26-3EF4-4D7C-AF6B-AB97F40414FE}" type="presParOf" srcId="{4482677C-72A6-40CD-B92C-F03A6F49B505}" destId="{B73957DA-7C2B-44EE-A4A7-CFDF5587BD75}" srcOrd="1" destOrd="0" presId="urn:microsoft.com/office/officeart/2005/8/layout/bProcess4"/>
    <dgm:cxn modelId="{500DE425-7790-4503-841C-385979087762}" type="presParOf" srcId="{4482677C-72A6-40CD-B92C-F03A6F49B505}" destId="{50D778DA-D04A-4696-AE6E-BB663BCD7697}" srcOrd="2" destOrd="0" presId="urn:microsoft.com/office/officeart/2005/8/layout/bProcess4"/>
    <dgm:cxn modelId="{A009EFC1-DFEC-470A-B3AD-B6D0033B51FF}" type="presParOf" srcId="{50D778DA-D04A-4696-AE6E-BB663BCD7697}" destId="{964CDFD7-3FE9-4374-869A-ADA0DF296B5B}" srcOrd="0" destOrd="0" presId="urn:microsoft.com/office/officeart/2005/8/layout/bProcess4"/>
    <dgm:cxn modelId="{C53F3858-602C-45D1-BD0A-2BEE397EF3BA}" type="presParOf" srcId="{50D778DA-D04A-4696-AE6E-BB663BCD7697}" destId="{902AFB32-2A87-4B55-A567-D215CE7C1C8B}" srcOrd="1" destOrd="0" presId="urn:microsoft.com/office/officeart/2005/8/layout/bProcess4"/>
    <dgm:cxn modelId="{7EFA172D-4BC3-427B-A32A-F273A51CB3BA}" type="presParOf" srcId="{4482677C-72A6-40CD-B92C-F03A6F49B505}" destId="{B8776915-89D0-4320-81AB-1F3B041BA5EC}" srcOrd="3" destOrd="0" presId="urn:microsoft.com/office/officeart/2005/8/layout/bProcess4"/>
    <dgm:cxn modelId="{04D2ED24-FE7E-4159-A2C5-72983D638905}" type="presParOf" srcId="{4482677C-72A6-40CD-B92C-F03A6F49B505}" destId="{5B179353-46F2-4ABD-9AAB-A847266DCDF4}" srcOrd="4" destOrd="0" presId="urn:microsoft.com/office/officeart/2005/8/layout/bProcess4"/>
    <dgm:cxn modelId="{39193635-AFAC-4678-81DC-9BA132AD98BC}" type="presParOf" srcId="{5B179353-46F2-4ABD-9AAB-A847266DCDF4}" destId="{657232A5-C214-4EC1-9740-D6D57E6ED2DF}" srcOrd="0" destOrd="0" presId="urn:microsoft.com/office/officeart/2005/8/layout/bProcess4"/>
    <dgm:cxn modelId="{892C7645-0FB8-474A-9059-3A71474212FF}" type="presParOf" srcId="{5B179353-46F2-4ABD-9AAB-A847266DCDF4}" destId="{CEE80094-B0D8-4D23-B534-F787A5FC85D6}" srcOrd="1" destOrd="0" presId="urn:microsoft.com/office/officeart/2005/8/layout/bProcess4"/>
    <dgm:cxn modelId="{F11091F8-E145-41FB-BFBC-2A6E942952FA}" type="presParOf" srcId="{4482677C-72A6-40CD-B92C-F03A6F49B505}" destId="{0B52F29E-1E8D-4226-8DE0-B9A74BAECBFD}" srcOrd="5" destOrd="0" presId="urn:microsoft.com/office/officeart/2005/8/layout/bProcess4"/>
    <dgm:cxn modelId="{349D0661-1EDF-41BF-8B01-F71BA389D306}" type="presParOf" srcId="{4482677C-72A6-40CD-B92C-F03A6F49B505}" destId="{ACF15682-5A59-46AB-8EC0-AE3500E8D455}" srcOrd="6" destOrd="0" presId="urn:microsoft.com/office/officeart/2005/8/layout/bProcess4"/>
    <dgm:cxn modelId="{B7CDDE0B-FA2E-4267-92F7-CEEA310DAB63}" type="presParOf" srcId="{ACF15682-5A59-46AB-8EC0-AE3500E8D455}" destId="{4241C6A4-F549-43CA-82F0-90395412C762}" srcOrd="0" destOrd="0" presId="urn:microsoft.com/office/officeart/2005/8/layout/bProcess4"/>
    <dgm:cxn modelId="{5A72307B-B4B2-40B6-B624-B168597DE58D}" type="presParOf" srcId="{ACF15682-5A59-46AB-8EC0-AE3500E8D455}" destId="{1C228738-44EC-4BB2-A5C5-7C09DC95BF74}" srcOrd="1" destOrd="0" presId="urn:microsoft.com/office/officeart/2005/8/layout/bProcess4"/>
    <dgm:cxn modelId="{D2801129-226F-4AA8-9C6D-513250C749EF}" type="presParOf" srcId="{4482677C-72A6-40CD-B92C-F03A6F49B505}" destId="{2BD145DB-C631-4359-BFF4-A1EF1C76BE38}" srcOrd="7" destOrd="0" presId="urn:microsoft.com/office/officeart/2005/8/layout/bProcess4"/>
    <dgm:cxn modelId="{3554B1B9-1784-411A-B00A-A8C1D2E8495B}" type="presParOf" srcId="{4482677C-72A6-40CD-B92C-F03A6F49B505}" destId="{AD43C149-6637-4330-9FE0-0B4AC145C808}" srcOrd="8" destOrd="0" presId="urn:microsoft.com/office/officeart/2005/8/layout/bProcess4"/>
    <dgm:cxn modelId="{991E84E9-7049-4F57-A790-0BB8D441208B}" type="presParOf" srcId="{AD43C149-6637-4330-9FE0-0B4AC145C808}" destId="{ECEFF2C4-27EF-4472-8EC9-F202DED70AF6}" srcOrd="0" destOrd="0" presId="urn:microsoft.com/office/officeart/2005/8/layout/bProcess4"/>
    <dgm:cxn modelId="{01202B8A-BBEA-4B75-B88B-8723C3B0DA28}" type="presParOf" srcId="{AD43C149-6637-4330-9FE0-0B4AC145C808}" destId="{AC316DC3-0070-448E-AA5D-58A87738B4A0}" srcOrd="1" destOrd="0" presId="urn:microsoft.com/office/officeart/2005/8/layout/bProcess4"/>
    <dgm:cxn modelId="{146546D4-15F8-4B2E-A86C-0D7A66A278D2}" type="presParOf" srcId="{4482677C-72A6-40CD-B92C-F03A6F49B505}" destId="{8FC6B439-0A34-4A2A-A3F8-4CB984D60BF6}" srcOrd="9" destOrd="0" presId="urn:microsoft.com/office/officeart/2005/8/layout/bProcess4"/>
    <dgm:cxn modelId="{B2964B15-8E55-4740-A808-C2C692BD6433}" type="presParOf" srcId="{4482677C-72A6-40CD-B92C-F03A6F49B505}" destId="{806DFB13-44EC-4985-AF7D-71698DA284D1}" srcOrd="10" destOrd="0" presId="urn:microsoft.com/office/officeart/2005/8/layout/bProcess4"/>
    <dgm:cxn modelId="{067FA384-AFD8-4930-845D-D42F0935CBD4}" type="presParOf" srcId="{806DFB13-44EC-4985-AF7D-71698DA284D1}" destId="{E08BFC15-611F-42BB-A5D4-5A5E68AB7728}" srcOrd="0" destOrd="0" presId="urn:microsoft.com/office/officeart/2005/8/layout/bProcess4"/>
    <dgm:cxn modelId="{C8753EB3-6351-4C53-BD0D-C21B4B3BAD49}" type="presParOf" srcId="{806DFB13-44EC-4985-AF7D-71698DA284D1}" destId="{E8F01E7C-B2F2-4A38-A5A5-25123A089C09}" srcOrd="1" destOrd="0" presId="urn:microsoft.com/office/officeart/2005/8/layout/bProcess4"/>
    <dgm:cxn modelId="{E58F7D7A-ECE0-4EA8-B6C7-5C6102E70181}" type="presParOf" srcId="{4482677C-72A6-40CD-B92C-F03A6F49B505}" destId="{316CDBEB-E538-4C38-91CA-5A630D3D0652}" srcOrd="11" destOrd="0" presId="urn:microsoft.com/office/officeart/2005/8/layout/bProcess4"/>
    <dgm:cxn modelId="{39E03095-BD13-4418-8E75-581858C67A84}" type="presParOf" srcId="{4482677C-72A6-40CD-B92C-F03A6F49B505}" destId="{0BB03F97-BFB3-42B2-B66C-6348AF9C8D23}" srcOrd="12" destOrd="0" presId="urn:microsoft.com/office/officeart/2005/8/layout/bProcess4"/>
    <dgm:cxn modelId="{235EB1BD-7FD6-48B6-BF2B-1942E2D84CE1}" type="presParOf" srcId="{0BB03F97-BFB3-42B2-B66C-6348AF9C8D23}" destId="{36D73BB2-A5E7-4594-ABB0-58A8E73B278F}" srcOrd="0" destOrd="0" presId="urn:microsoft.com/office/officeart/2005/8/layout/bProcess4"/>
    <dgm:cxn modelId="{1B44BDCC-1860-40AE-9EFA-ABB7C8E056F4}" type="presParOf" srcId="{0BB03F97-BFB3-42B2-B66C-6348AF9C8D23}" destId="{9B032621-491E-4B03-B605-DD98962B9441}" srcOrd="1" destOrd="0" presId="urn:microsoft.com/office/officeart/2005/8/layout/bProcess4"/>
    <dgm:cxn modelId="{83D4C63B-272B-4AF7-8BAA-3BBA92CE8F1F}" type="presParOf" srcId="{4482677C-72A6-40CD-B92C-F03A6F49B505}" destId="{5E5CF7E0-9612-47C5-96D2-4E4A0722EFE7}" srcOrd="13" destOrd="0" presId="urn:microsoft.com/office/officeart/2005/8/layout/bProcess4"/>
    <dgm:cxn modelId="{2A2DE266-7C52-4C99-8AFE-BE0592F734DF}" type="presParOf" srcId="{4482677C-72A6-40CD-B92C-F03A6F49B505}" destId="{AD787C2B-CC79-410F-A7F6-F4A131DDF19A}" srcOrd="14" destOrd="0" presId="urn:microsoft.com/office/officeart/2005/8/layout/bProcess4"/>
    <dgm:cxn modelId="{CF9C35A6-E20F-452B-B44E-30EC9149BEA4}" type="presParOf" srcId="{AD787C2B-CC79-410F-A7F6-F4A131DDF19A}" destId="{F6D6A48C-C3F1-4B4B-9E83-7AC039C4668D}" srcOrd="0" destOrd="0" presId="urn:microsoft.com/office/officeart/2005/8/layout/bProcess4"/>
    <dgm:cxn modelId="{BBC06CB8-48C7-4140-A809-4526D652DA10}" type="presParOf" srcId="{AD787C2B-CC79-410F-A7F6-F4A131DDF19A}" destId="{69DD135C-EF4B-4FEA-A8F4-1E00600A6DEE}" srcOrd="1" destOrd="0" presId="urn:microsoft.com/office/officeart/2005/8/layout/bProcess4"/>
    <dgm:cxn modelId="{DCCA3D91-8EB1-4AAD-B74C-FA3746A4B070}" type="presParOf" srcId="{4482677C-72A6-40CD-B92C-F03A6F49B505}" destId="{C8EE723E-14FD-476E-99FA-C47409881122}" srcOrd="15" destOrd="0" presId="urn:microsoft.com/office/officeart/2005/8/layout/bProcess4"/>
    <dgm:cxn modelId="{1EC3CBE7-FD69-40B6-AD16-DB0297159748}" type="presParOf" srcId="{4482677C-72A6-40CD-B92C-F03A6F49B505}" destId="{74776A3F-E90B-4DF6-9B2E-64DACC370BA7}" srcOrd="16" destOrd="0" presId="urn:microsoft.com/office/officeart/2005/8/layout/bProcess4"/>
    <dgm:cxn modelId="{598868F4-0B42-4508-B6C9-E20324646504}" type="presParOf" srcId="{74776A3F-E90B-4DF6-9B2E-64DACC370BA7}" destId="{EFBE6DDB-3BC2-482C-A2A8-A05E4D7CAE31}" srcOrd="0" destOrd="0" presId="urn:microsoft.com/office/officeart/2005/8/layout/bProcess4"/>
    <dgm:cxn modelId="{A4FA3993-535E-47CD-972C-01F4C683E96A}" type="presParOf" srcId="{74776A3F-E90B-4DF6-9B2E-64DACC370BA7}" destId="{7895CD3B-44F4-4196-A372-5DA0E07999FD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3957DA-7C2B-44EE-A4A7-CFDF5587BD75}">
      <dsp:nvSpPr>
        <dsp:cNvPr id="0" name=""/>
        <dsp:cNvSpPr/>
      </dsp:nvSpPr>
      <dsp:spPr>
        <a:xfrm rot="5481864">
          <a:off x="-325813" y="1229237"/>
          <a:ext cx="1523919" cy="184193"/>
        </a:xfrm>
        <a:prstGeom prst="rect">
          <a:avLst/>
        </a:prstGeom>
        <a:blipFill rotWithShape="1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4731AD-7203-4057-B6A2-2C34025AA490}">
      <dsp:nvSpPr>
        <dsp:cNvPr id="0" name=""/>
        <dsp:cNvSpPr/>
      </dsp:nvSpPr>
      <dsp:spPr>
        <a:xfrm>
          <a:off x="40057" y="253008"/>
          <a:ext cx="2046595" cy="122795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4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4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solidFill>
                <a:schemeClr val="tx1"/>
              </a:solidFill>
            </a:rPr>
            <a:t>1. Инновации в развитии библиотечного дела не мода, а устойчивый тренд.</a:t>
          </a:r>
        </a:p>
      </dsp:txBody>
      <dsp:txXfrm>
        <a:off x="76023" y="288974"/>
        <a:ext cx="1974663" cy="1156025"/>
      </dsp:txXfrm>
    </dsp:sp>
    <dsp:sp modelId="{B8776915-89D0-4320-81AB-1F3B041BA5EC}">
      <dsp:nvSpPr>
        <dsp:cNvPr id="0" name=""/>
        <dsp:cNvSpPr/>
      </dsp:nvSpPr>
      <dsp:spPr>
        <a:xfrm rot="5408346">
          <a:off x="-360486" y="2777408"/>
          <a:ext cx="1553208" cy="184193"/>
        </a:xfrm>
        <a:prstGeom prst="rect">
          <a:avLst/>
        </a:prstGeom>
        <a:blipFill rotWithShape="1">
          <a:blip xmlns:r="http://schemas.openxmlformats.org/officeDocument/2006/relationships" r:embed="rId1">
            <a:duotone>
              <a:schemeClr val="accent4">
                <a:hueOff val="190716"/>
                <a:satOff val="2549"/>
                <a:lumOff val="1233"/>
                <a:alphaOff val="0"/>
                <a:shade val="74000"/>
                <a:satMod val="130000"/>
                <a:lumMod val="90000"/>
              </a:schemeClr>
              <a:schemeClr val="accent4">
                <a:hueOff val="190716"/>
                <a:satOff val="2549"/>
                <a:lumOff val="1233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02AFB32-2A87-4B55-A567-D215CE7C1C8B}">
      <dsp:nvSpPr>
        <dsp:cNvPr id="0" name=""/>
        <dsp:cNvSpPr/>
      </dsp:nvSpPr>
      <dsp:spPr>
        <a:xfrm>
          <a:off x="3771" y="1786321"/>
          <a:ext cx="2046595" cy="122795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4">
                <a:hueOff val="166877"/>
                <a:satOff val="2230"/>
                <a:lumOff val="1079"/>
                <a:alphaOff val="0"/>
                <a:shade val="74000"/>
                <a:satMod val="130000"/>
                <a:lumMod val="90000"/>
              </a:schemeClr>
              <a:schemeClr val="accent4">
                <a:hueOff val="166877"/>
                <a:satOff val="2230"/>
                <a:lumOff val="1079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solidFill>
                <a:schemeClr val="tx1"/>
              </a:solidFill>
            </a:rPr>
            <a:t>2. Инновации в библиотечном деле имеют специфику, отличающую их от инноваций в других сферах.</a:t>
          </a:r>
        </a:p>
      </dsp:txBody>
      <dsp:txXfrm>
        <a:off x="39737" y="1822287"/>
        <a:ext cx="1974663" cy="1156025"/>
      </dsp:txXfrm>
    </dsp:sp>
    <dsp:sp modelId="{0B52F29E-1E8D-4226-8DE0-B9A74BAECBFD}">
      <dsp:nvSpPr>
        <dsp:cNvPr id="0" name=""/>
        <dsp:cNvSpPr/>
      </dsp:nvSpPr>
      <dsp:spPr>
        <a:xfrm rot="21570725">
          <a:off x="419095" y="3547338"/>
          <a:ext cx="2720928" cy="184193"/>
        </a:xfrm>
        <a:prstGeom prst="rect">
          <a:avLst/>
        </a:prstGeom>
        <a:blipFill rotWithShape="1">
          <a:blip xmlns:r="http://schemas.openxmlformats.org/officeDocument/2006/relationships" r:embed="rId1">
            <a:duotone>
              <a:schemeClr val="accent4">
                <a:hueOff val="381433"/>
                <a:satOff val="5098"/>
                <a:lumOff val="2465"/>
                <a:alphaOff val="0"/>
                <a:shade val="74000"/>
                <a:satMod val="130000"/>
                <a:lumMod val="90000"/>
              </a:schemeClr>
              <a:schemeClr val="accent4">
                <a:hueOff val="381433"/>
                <a:satOff val="5098"/>
                <a:lumOff val="2465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EE80094-B0D8-4D23-B534-F787A5FC85D6}">
      <dsp:nvSpPr>
        <dsp:cNvPr id="0" name=""/>
        <dsp:cNvSpPr/>
      </dsp:nvSpPr>
      <dsp:spPr>
        <a:xfrm>
          <a:off x="0" y="3349351"/>
          <a:ext cx="2046595" cy="122795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4">
                <a:hueOff val="333754"/>
                <a:satOff val="4461"/>
                <a:lumOff val="2157"/>
                <a:alphaOff val="0"/>
                <a:shade val="74000"/>
                <a:satMod val="130000"/>
                <a:lumMod val="90000"/>
              </a:schemeClr>
              <a:schemeClr val="accent4">
                <a:hueOff val="333754"/>
                <a:satOff val="4461"/>
                <a:lumOff val="2157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solidFill>
                <a:schemeClr val="tx1"/>
              </a:solidFill>
            </a:rPr>
            <a:t>3. Библиотечная инновация – это процесс и результат</a:t>
          </a:r>
        </a:p>
      </dsp:txBody>
      <dsp:txXfrm>
        <a:off x="35966" y="3385317"/>
        <a:ext cx="1974663" cy="1156025"/>
      </dsp:txXfrm>
    </dsp:sp>
    <dsp:sp modelId="{2BD145DB-C631-4359-BFF4-A1EF1C76BE38}">
      <dsp:nvSpPr>
        <dsp:cNvPr id="0" name=""/>
        <dsp:cNvSpPr/>
      </dsp:nvSpPr>
      <dsp:spPr>
        <a:xfrm rot="16200000">
          <a:off x="2377414" y="2763367"/>
          <a:ext cx="1525120" cy="184193"/>
        </a:xfrm>
        <a:prstGeom prst="rect">
          <a:avLst/>
        </a:prstGeom>
        <a:blipFill rotWithShape="1">
          <a:blip xmlns:r="http://schemas.openxmlformats.org/officeDocument/2006/relationships" r:embed="rId1">
            <a:duotone>
              <a:schemeClr val="accent4">
                <a:hueOff val="572149"/>
                <a:satOff val="7647"/>
                <a:lumOff val="3698"/>
                <a:alphaOff val="0"/>
                <a:shade val="74000"/>
                <a:satMod val="130000"/>
                <a:lumMod val="90000"/>
              </a:schemeClr>
              <a:schemeClr val="accent4">
                <a:hueOff val="572149"/>
                <a:satOff val="7647"/>
                <a:lumOff val="3698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C228738-44EC-4BB2-A5C5-7C09DC95BF74}">
      <dsp:nvSpPr>
        <dsp:cNvPr id="0" name=""/>
        <dsp:cNvSpPr/>
      </dsp:nvSpPr>
      <dsp:spPr>
        <a:xfrm>
          <a:off x="2725742" y="3321267"/>
          <a:ext cx="2046595" cy="122795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4">
                <a:hueOff val="500631"/>
                <a:satOff val="6691"/>
                <a:lumOff val="3236"/>
                <a:alphaOff val="0"/>
                <a:shade val="74000"/>
                <a:satMod val="130000"/>
                <a:lumMod val="90000"/>
              </a:schemeClr>
              <a:schemeClr val="accent4">
                <a:hueOff val="500631"/>
                <a:satOff val="6691"/>
                <a:lumOff val="3236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solidFill>
                <a:schemeClr val="tx1"/>
              </a:solidFill>
            </a:rPr>
            <a:t>4. Любая инновация неизбежно превращается в обыденность, а затем в традицию</a:t>
          </a:r>
        </a:p>
      </dsp:txBody>
      <dsp:txXfrm>
        <a:off x="2761708" y="3357233"/>
        <a:ext cx="1974663" cy="1156025"/>
      </dsp:txXfrm>
    </dsp:sp>
    <dsp:sp modelId="{8FC6B439-0A34-4A2A-A3F8-4CB984D60BF6}">
      <dsp:nvSpPr>
        <dsp:cNvPr id="0" name=""/>
        <dsp:cNvSpPr/>
      </dsp:nvSpPr>
      <dsp:spPr>
        <a:xfrm rot="16200000">
          <a:off x="2377414" y="1228420"/>
          <a:ext cx="1525120" cy="184193"/>
        </a:xfrm>
        <a:prstGeom prst="rect">
          <a:avLst/>
        </a:prstGeom>
        <a:blipFill rotWithShape="1">
          <a:blip xmlns:r="http://schemas.openxmlformats.org/officeDocument/2006/relationships" r:embed="rId1">
            <a:duotone>
              <a:schemeClr val="accent4">
                <a:hueOff val="762866"/>
                <a:satOff val="10197"/>
                <a:lumOff val="4930"/>
                <a:alphaOff val="0"/>
                <a:shade val="74000"/>
                <a:satMod val="130000"/>
                <a:lumMod val="90000"/>
              </a:schemeClr>
              <a:schemeClr val="accent4">
                <a:hueOff val="762866"/>
                <a:satOff val="10197"/>
                <a:lumOff val="493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C316DC3-0070-448E-AA5D-58A87738B4A0}">
      <dsp:nvSpPr>
        <dsp:cNvPr id="0" name=""/>
        <dsp:cNvSpPr/>
      </dsp:nvSpPr>
      <dsp:spPr>
        <a:xfrm>
          <a:off x="2725742" y="1786321"/>
          <a:ext cx="2046595" cy="122795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4">
                <a:hueOff val="667507"/>
                <a:satOff val="8922"/>
                <a:lumOff val="4314"/>
                <a:alphaOff val="0"/>
                <a:shade val="74000"/>
                <a:satMod val="130000"/>
                <a:lumMod val="90000"/>
              </a:schemeClr>
              <a:schemeClr val="accent4">
                <a:hueOff val="667507"/>
                <a:satOff val="8922"/>
                <a:lumOff val="4314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solidFill>
                <a:schemeClr val="tx1"/>
              </a:solidFill>
            </a:rPr>
            <a:t>5. Библиотечные  инновации интерактивны</a:t>
          </a:r>
        </a:p>
      </dsp:txBody>
      <dsp:txXfrm>
        <a:off x="2761708" y="1822287"/>
        <a:ext cx="1974663" cy="1156025"/>
      </dsp:txXfrm>
    </dsp:sp>
    <dsp:sp modelId="{316CDBEB-E538-4C38-91CA-5A630D3D0652}">
      <dsp:nvSpPr>
        <dsp:cNvPr id="0" name=""/>
        <dsp:cNvSpPr/>
      </dsp:nvSpPr>
      <dsp:spPr>
        <a:xfrm>
          <a:off x="3144887" y="460947"/>
          <a:ext cx="2712145" cy="184193"/>
        </a:xfrm>
        <a:prstGeom prst="rect">
          <a:avLst/>
        </a:prstGeom>
        <a:blipFill rotWithShape="1">
          <a:blip xmlns:r="http://schemas.openxmlformats.org/officeDocument/2006/relationships" r:embed="rId1">
            <a:duotone>
              <a:schemeClr val="accent4">
                <a:hueOff val="953582"/>
                <a:satOff val="12746"/>
                <a:lumOff val="6163"/>
                <a:alphaOff val="0"/>
                <a:shade val="74000"/>
                <a:satMod val="130000"/>
                <a:lumMod val="90000"/>
              </a:schemeClr>
              <a:schemeClr val="accent4">
                <a:hueOff val="953582"/>
                <a:satOff val="12746"/>
                <a:lumOff val="6163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8F01E7C-B2F2-4A38-A5A5-25123A089C09}">
      <dsp:nvSpPr>
        <dsp:cNvPr id="0" name=""/>
        <dsp:cNvSpPr/>
      </dsp:nvSpPr>
      <dsp:spPr>
        <a:xfrm>
          <a:off x="2725742" y="251375"/>
          <a:ext cx="2046595" cy="122795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4">
                <a:hueOff val="834384"/>
                <a:satOff val="11152"/>
                <a:lumOff val="5393"/>
                <a:alphaOff val="0"/>
                <a:shade val="74000"/>
                <a:satMod val="130000"/>
                <a:lumMod val="90000"/>
              </a:schemeClr>
              <a:schemeClr val="accent4">
                <a:hueOff val="834384"/>
                <a:satOff val="11152"/>
                <a:lumOff val="5393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solidFill>
                <a:schemeClr val="tx1"/>
              </a:solidFill>
            </a:rPr>
            <a:t>6. Инновационность- динамическая характеристика</a:t>
          </a:r>
        </a:p>
      </dsp:txBody>
      <dsp:txXfrm>
        <a:off x="2761708" y="287341"/>
        <a:ext cx="1974663" cy="1156025"/>
      </dsp:txXfrm>
    </dsp:sp>
    <dsp:sp modelId="{5E5CF7E0-9612-47C5-96D2-4E4A0722EFE7}">
      <dsp:nvSpPr>
        <dsp:cNvPr id="0" name=""/>
        <dsp:cNvSpPr/>
      </dsp:nvSpPr>
      <dsp:spPr>
        <a:xfrm rot="5400000">
          <a:off x="5099385" y="1228420"/>
          <a:ext cx="1525120" cy="184193"/>
        </a:xfrm>
        <a:prstGeom prst="rect">
          <a:avLst/>
        </a:prstGeom>
        <a:blipFill rotWithShape="1">
          <a:blip xmlns:r="http://schemas.openxmlformats.org/officeDocument/2006/relationships" r:embed="rId1">
            <a:duotone>
              <a:schemeClr val="accent4">
                <a:hueOff val="1144299"/>
                <a:satOff val="15295"/>
                <a:lumOff val="7395"/>
                <a:alphaOff val="0"/>
                <a:shade val="74000"/>
                <a:satMod val="130000"/>
                <a:lumMod val="90000"/>
              </a:schemeClr>
              <a:schemeClr val="accent4">
                <a:hueOff val="1144299"/>
                <a:satOff val="15295"/>
                <a:lumOff val="7395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B032621-491E-4B03-B605-DD98962B9441}">
      <dsp:nvSpPr>
        <dsp:cNvPr id="0" name=""/>
        <dsp:cNvSpPr/>
      </dsp:nvSpPr>
      <dsp:spPr>
        <a:xfrm>
          <a:off x="5447713" y="251375"/>
          <a:ext cx="2046595" cy="122795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4">
                <a:hueOff val="1001261"/>
                <a:satOff val="13383"/>
                <a:lumOff val="6471"/>
                <a:alphaOff val="0"/>
                <a:shade val="74000"/>
                <a:satMod val="130000"/>
                <a:lumMod val="90000"/>
              </a:schemeClr>
              <a:schemeClr val="accent4">
                <a:hueOff val="1001261"/>
                <a:satOff val="13383"/>
                <a:lumOff val="6471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solidFill>
                <a:schemeClr val="tx1"/>
              </a:solidFill>
            </a:rPr>
            <a:t>7. Среди </a:t>
          </a:r>
          <a:r>
            <a:rPr lang="ru-RU" sz="1300" kern="1200" dirty="0" err="1">
              <a:solidFill>
                <a:schemeClr val="tx1"/>
              </a:solidFill>
            </a:rPr>
            <a:t>инноваторов</a:t>
          </a:r>
          <a:r>
            <a:rPr lang="ru-RU" sz="1300" kern="1200" dirty="0">
              <a:solidFill>
                <a:schemeClr val="tx1"/>
              </a:solidFill>
            </a:rPr>
            <a:t> не может быть победителей  и побежденных</a:t>
          </a:r>
        </a:p>
      </dsp:txBody>
      <dsp:txXfrm>
        <a:off x="5483679" y="287341"/>
        <a:ext cx="1974663" cy="1156025"/>
      </dsp:txXfrm>
    </dsp:sp>
    <dsp:sp modelId="{C8EE723E-14FD-476E-99FA-C47409881122}">
      <dsp:nvSpPr>
        <dsp:cNvPr id="0" name=""/>
        <dsp:cNvSpPr/>
      </dsp:nvSpPr>
      <dsp:spPr>
        <a:xfrm rot="5391654">
          <a:off x="5087227" y="2777408"/>
          <a:ext cx="1553208" cy="184193"/>
        </a:xfrm>
        <a:prstGeom prst="rect">
          <a:avLst/>
        </a:prstGeom>
        <a:blipFill rotWithShape="1">
          <a:blip xmlns:r="http://schemas.openxmlformats.org/officeDocument/2006/relationships" r:embed="rId1">
            <a:duotone>
              <a:schemeClr val="accent4">
                <a:hueOff val="1335015"/>
                <a:satOff val="17844"/>
                <a:lumOff val="8628"/>
                <a:alphaOff val="0"/>
                <a:shade val="74000"/>
                <a:satMod val="130000"/>
                <a:lumMod val="90000"/>
              </a:schemeClr>
              <a:schemeClr val="accent4">
                <a:hueOff val="1335015"/>
                <a:satOff val="17844"/>
                <a:lumOff val="8628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DD135C-EF4B-4FEA-A8F4-1E00600A6DEE}">
      <dsp:nvSpPr>
        <dsp:cNvPr id="0" name=""/>
        <dsp:cNvSpPr/>
      </dsp:nvSpPr>
      <dsp:spPr>
        <a:xfrm>
          <a:off x="5447713" y="1786321"/>
          <a:ext cx="2046595" cy="122795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4">
                <a:hueOff val="1168138"/>
                <a:satOff val="15613"/>
                <a:lumOff val="7550"/>
                <a:alphaOff val="0"/>
                <a:shade val="74000"/>
                <a:satMod val="130000"/>
                <a:lumMod val="90000"/>
              </a:schemeClr>
              <a:schemeClr val="accent4">
                <a:hueOff val="1168138"/>
                <a:satOff val="15613"/>
                <a:lumOff val="755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solidFill>
                <a:schemeClr val="tx1"/>
              </a:solidFill>
            </a:rPr>
            <a:t>8. Настоящая инновационность- дело отнюдь не показное </a:t>
          </a:r>
        </a:p>
      </dsp:txBody>
      <dsp:txXfrm>
        <a:off x="5483679" y="1822287"/>
        <a:ext cx="1974663" cy="1156025"/>
      </dsp:txXfrm>
    </dsp:sp>
    <dsp:sp modelId="{7895CD3B-44F4-4196-A372-5DA0E07999FD}">
      <dsp:nvSpPr>
        <dsp:cNvPr id="0" name=""/>
        <dsp:cNvSpPr/>
      </dsp:nvSpPr>
      <dsp:spPr>
        <a:xfrm>
          <a:off x="5451484" y="3349351"/>
          <a:ext cx="2046595" cy="122795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>
            <a:duotone>
              <a:schemeClr val="accent4">
                <a:hueOff val="1335015"/>
                <a:satOff val="17844"/>
                <a:lumOff val="8628"/>
                <a:alphaOff val="0"/>
                <a:shade val="74000"/>
                <a:satMod val="130000"/>
                <a:lumMod val="90000"/>
              </a:schemeClr>
              <a:schemeClr val="accent4">
                <a:hueOff val="1335015"/>
                <a:satOff val="17844"/>
                <a:lumOff val="8628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>
              <a:solidFill>
                <a:schemeClr val="tx1"/>
              </a:solidFill>
            </a:rPr>
            <a:t>9. Инновации на «авось»  не делаются.</a:t>
          </a:r>
        </a:p>
      </dsp:txBody>
      <dsp:txXfrm>
        <a:off x="5487450" y="3385317"/>
        <a:ext cx="1974663" cy="11560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643565-A7AD-4165-BC2F-729EB570629A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AAE659-80E4-4E0E-811F-55A475859E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3271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4A56066A-A0D0-4AD5-9A09-6F61562BF8A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0A58E4E5-AC46-422B-BBC6-3EE36465ACE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987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066A-A0D0-4AD5-9A09-6F61562BF8A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E4E5-AC46-422B-BBC6-3EE36465A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2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066A-A0D0-4AD5-9A09-6F61562BF8A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E4E5-AC46-422B-BBC6-3EE36465ACE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31217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066A-A0D0-4AD5-9A09-6F61562BF8A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E4E5-AC46-422B-BBC6-3EE36465ACE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64522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066A-A0D0-4AD5-9A09-6F61562BF8A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E4E5-AC46-422B-BBC6-3EE36465A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665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066A-A0D0-4AD5-9A09-6F61562BF8A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E4E5-AC46-422B-BBC6-3EE36465ACE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682746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066A-A0D0-4AD5-9A09-6F61562BF8A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E4E5-AC46-422B-BBC6-3EE36465ACE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5987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066A-A0D0-4AD5-9A09-6F61562BF8A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E4E5-AC46-422B-BBC6-3EE36465ACE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6072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066A-A0D0-4AD5-9A09-6F61562BF8A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E4E5-AC46-422B-BBC6-3EE36465ACE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1451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066A-A0D0-4AD5-9A09-6F61562BF8A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E4E5-AC46-422B-BBC6-3EE36465A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642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066A-A0D0-4AD5-9A09-6F61562BF8A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E4E5-AC46-422B-BBC6-3EE36465ACED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9722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066A-A0D0-4AD5-9A09-6F61562BF8A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E4E5-AC46-422B-BBC6-3EE36465A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3635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066A-A0D0-4AD5-9A09-6F61562BF8A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E4E5-AC46-422B-BBC6-3EE36465ACED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5069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066A-A0D0-4AD5-9A09-6F61562BF8A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E4E5-AC46-422B-BBC6-3EE36465ACE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1296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066A-A0D0-4AD5-9A09-6F61562BF8A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E4E5-AC46-422B-BBC6-3EE36465A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4865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066A-A0D0-4AD5-9A09-6F61562BF8A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E4E5-AC46-422B-BBC6-3EE36465ACE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062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6066A-A0D0-4AD5-9A09-6F61562BF8A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8E4E5-AC46-422B-BBC6-3EE36465A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874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A56066A-A0D0-4AD5-9A09-6F61562BF8AC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A58E4E5-AC46-422B-BBC6-3EE36465AC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349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  <p:sldLayoutId id="2147483777" r:id="rId16"/>
    <p:sldLayoutId id="214748377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924944"/>
            <a:ext cx="7851648" cy="2664296"/>
          </a:xfrm>
        </p:spPr>
        <p:txBody>
          <a:bodyPr>
            <a:noAutofit/>
          </a:bodyPr>
          <a:lstStyle/>
          <a:p>
            <a:pPr algn="ctr"/>
            <a:b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Взаимосвязь традиций и</a:t>
            </a:r>
            <a:br>
              <a:rPr lang="ru-RU" sz="3600" b="1" dirty="0">
                <a:solidFill>
                  <a:schemeClr val="tx1"/>
                </a:solidFill>
                <a:latin typeface="+mn-lt"/>
                <a:cs typeface="Times New Roman" pitchFamily="18" charset="0"/>
              </a:rPr>
            </a:br>
            <a:r>
              <a:rPr lang="ru-RU" sz="3600" b="1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инноваций</a:t>
            </a:r>
            <a:br>
              <a:rPr lang="ru-RU" sz="3600" b="1" dirty="0">
                <a:solidFill>
                  <a:schemeClr val="tx1"/>
                </a:solidFill>
                <a:latin typeface="+mn-lt"/>
                <a:cs typeface="Times New Roman" pitchFamily="18" charset="0"/>
              </a:rPr>
            </a:br>
            <a:r>
              <a:rPr lang="ru-RU" sz="3600" b="1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школьной библиотеки</a:t>
            </a:r>
            <a:br>
              <a:rPr lang="ru-RU" sz="3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Выполнила библиотекарь МБОУ СОШ 11</a:t>
            </a:r>
            <a:br>
              <a:rPr lang="ru-RU" sz="1600" b="1" dirty="0">
                <a:solidFill>
                  <a:schemeClr val="tx1"/>
                </a:solidFill>
                <a:latin typeface="+mn-lt"/>
                <a:cs typeface="Times New Roman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им. И.И. Гармаша ст. Старолеушковской</a:t>
            </a:r>
            <a:br>
              <a:rPr lang="ru-RU" sz="1600" b="1" dirty="0">
                <a:solidFill>
                  <a:schemeClr val="tx1"/>
                </a:solidFill>
                <a:latin typeface="+mn-lt"/>
                <a:cs typeface="Times New Roman" pitchFamily="18" charset="0"/>
              </a:rPr>
            </a:br>
            <a:r>
              <a:rPr lang="ru-RU" sz="1600" b="1" dirty="0" err="1">
                <a:solidFill>
                  <a:schemeClr val="tx1"/>
                </a:solidFill>
                <a:latin typeface="+mn-lt"/>
                <a:cs typeface="Times New Roman" pitchFamily="18" charset="0"/>
              </a:rPr>
              <a:t>Крыжановская</a:t>
            </a:r>
            <a:r>
              <a:rPr lang="ru-RU" sz="1600" b="1" dirty="0">
                <a:solidFill>
                  <a:schemeClr val="tx1"/>
                </a:solidFill>
                <a:latin typeface="+mn-lt"/>
                <a:cs typeface="Times New Roman" pitchFamily="18" charset="0"/>
              </a:rPr>
              <a:t> Ольга Анатольевна</a:t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3335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1143954"/>
            <a:ext cx="6019801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800" b="1" dirty="0">
                <a:ln/>
                <a:solidFill>
                  <a:schemeClr val="tx1"/>
                </a:solidFill>
              </a:rPr>
              <a:t>М А С С О В А Я   Р А Б О Т 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44244" y="4930720"/>
            <a:ext cx="23622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dirty="0">
                <a:ln w="11430"/>
                <a:solidFill>
                  <a:srgbClr val="FF0000"/>
                </a:solidFill>
              </a:rPr>
              <a:t>МЕРОПРИЯТИЯ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2309693"/>
            <a:ext cx="4114800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1430"/>
                <a:solidFill>
                  <a:srgbClr val="FF0000"/>
                </a:solidFill>
              </a:rPr>
              <a:t>БИБЛИОТЕЧНО-БИБЛИОГРАФИЧЕСКИЕ И</a:t>
            </a:r>
          </a:p>
          <a:p>
            <a:pPr algn="ctr">
              <a:defRPr/>
            </a:pPr>
            <a:r>
              <a:rPr lang="ru-RU" b="1" dirty="0">
                <a:ln w="11430"/>
                <a:solidFill>
                  <a:srgbClr val="FF0000"/>
                </a:solidFill>
              </a:rPr>
              <a:t>ИНФОРМАЦИОННЫЕ УРОКИ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44244" y="3343584"/>
            <a:ext cx="236220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1430"/>
                <a:solidFill>
                  <a:srgbClr val="FF0000"/>
                </a:solidFill>
              </a:rPr>
              <a:t>ЧИТАТЕЛЬСКИЕ </a:t>
            </a:r>
          </a:p>
          <a:p>
            <a:pPr algn="ctr">
              <a:defRPr/>
            </a:pPr>
            <a:r>
              <a:rPr lang="ru-RU" b="1" dirty="0">
                <a:ln w="11430"/>
                <a:solidFill>
                  <a:srgbClr val="FF0000"/>
                </a:solidFill>
              </a:rPr>
              <a:t>КОНФЕРЕНЦИИ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944244" y="4137152"/>
            <a:ext cx="236220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1430"/>
                <a:solidFill>
                  <a:srgbClr val="FF0000"/>
                </a:solidFill>
              </a:rPr>
              <a:t>ПРАЗДНИКИ ДЕТСКОЙ КНИГИ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949049" y="5447289"/>
            <a:ext cx="236220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ln w="11430"/>
                <a:solidFill>
                  <a:srgbClr val="FF0000"/>
                </a:solidFill>
              </a:rPr>
              <a:t>КНИЖНЫЕ ВЫСТАВКИ</a:t>
            </a:r>
          </a:p>
        </p:txBody>
      </p:sp>
      <p:pic>
        <p:nvPicPr>
          <p:cNvPr id="25609" name="Рисунок 10" descr="Изображение 00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664" y="2309693"/>
            <a:ext cx="2414099" cy="3793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Семейное чтение.</a:t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Возрождаем традиции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0529" y="2490788"/>
            <a:ext cx="4590879" cy="3444875"/>
          </a:xfrm>
        </p:spPr>
      </p:pic>
    </p:spTree>
    <p:extLst>
      <p:ext uri="{BB962C8B-B14F-4D97-AF65-F5344CB8AC3E}">
        <p14:creationId xmlns:p14="http://schemas.microsoft.com/office/powerpoint/2010/main" val="2758456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92696"/>
            <a:ext cx="4886325" cy="344487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780928"/>
            <a:ext cx="3484290" cy="344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7670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115616" y="1556792"/>
            <a:ext cx="6799262" cy="3444875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b="1" dirty="0"/>
              <a:t>Чтобы инновации стали условием развития, библиотеки должны помнить, что инновация в их деятельности - это инструмент не только развития, но и средство повышения предельной полезности деятельности библиотеки, уровня качества того социального блага, которое она представляет обществу и конкретным потребителям.</a:t>
            </a:r>
            <a:endParaRPr lang="ru-RU" dirty="0"/>
          </a:p>
          <a:p>
            <a:pPr algn="just"/>
            <a:r>
              <a:rPr lang="ru-RU" b="1" dirty="0"/>
              <a:t> Исходя из вышеизложенного, следует отметить, что школьная библиотека нового типа должна разумно соединить лучшие традиции библиотечного дела и информационно-коммуникационные технологии</a:t>
            </a:r>
            <a:r>
              <a:rPr lang="ru-RU" dirty="0"/>
              <a:t>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69007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560" y="620688"/>
            <a:ext cx="7775575" cy="5459413"/>
          </a:xfrm>
        </p:spPr>
        <p:txBody>
          <a:bodyPr>
            <a:normAutofit/>
          </a:bodyPr>
          <a:lstStyle/>
          <a:p>
            <a:pPr algn="just"/>
            <a:r>
              <a:rPr lang="ru-RU" sz="1800" dirty="0"/>
              <a:t>Например, принимая участие в проведении рекламной акции, посвященной 160-летию А.П. Чехова я смогла дополнить выставку «Чехов сегодня и всегда», используя инновации: пользуясь Интернет-ресурсами. Предложила читателям изучить литературный биографический журнал «Доктор Чехов», взяв в качестве эпиграфа слова автора: «В человеке всё должно быть прекрасно: и лицо, и одежда, и душа, и мысли», на котором разместила биографию писателя, критические статьи на произведения, упор делала на традицию, выбирала классические произведения. </a:t>
            </a:r>
          </a:p>
          <a:p>
            <a:pPr algn="just"/>
            <a:r>
              <a:rPr lang="ru-RU" sz="1800" dirty="0"/>
              <a:t>В 8 классе на литературный часе «В гостях у А.П. Чехова» провела обзор творчества, привлекла детей к громким чтениям с элементами театрализации.</a:t>
            </a:r>
          </a:p>
          <a:p>
            <a:pPr algn="just"/>
            <a:r>
              <a:rPr lang="ru-RU" sz="1800" dirty="0"/>
              <a:t>В 5-х классах проводить библиотечные уроки помогали ученики- консультанты. В начале уроков были показаны </a:t>
            </a:r>
            <a:r>
              <a:rPr lang="ru-RU" sz="1800" dirty="0" err="1"/>
              <a:t>буктрейлеры</a:t>
            </a:r>
            <a:r>
              <a:rPr lang="ru-RU" sz="1800" dirty="0"/>
              <a:t>, которые помогли настроить ребят на тему урока, вызвать интерес. В ходе урока были использованы видеофрагменты фильмов, снятых по мотивам произведений А.П. Чехова. Видеозаписи дети не просто смотрели, они их должны были анализировать. Видеофрагменты помогают ученикам получить более глубокое представление, как о главных героях, так и о произведении.</a:t>
            </a:r>
          </a:p>
        </p:txBody>
      </p:sp>
    </p:spTree>
    <p:extLst>
      <p:ext uri="{BB962C8B-B14F-4D97-AF65-F5344CB8AC3E}">
        <p14:creationId xmlns:p14="http://schemas.microsoft.com/office/powerpoint/2010/main" val="2435187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69" y="625797"/>
            <a:ext cx="4344988" cy="24431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269" y="3717032"/>
            <a:ext cx="4443986" cy="24997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420888"/>
            <a:ext cx="4187957" cy="2355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1659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115616" y="1844824"/>
            <a:ext cx="6799262" cy="3444875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На мой взгляд, традиции являются характеристикой стабильности, устойчивости. Благодаря традиции, человечество усваивает культурный опыт поколений. Система традиций отражает целостность всего общества. Но с другой стороны, библиотеки не могут существовать, не обновляясь. Поэтому возникает необходимость обновления и обогащения теоретических и практических установок. Вследствие этого, сочетание  только двух форм библиотечной деятельности позволит поддерживать высокий уровень работы с пользователями библиотеки.</a:t>
            </a:r>
          </a:p>
        </p:txBody>
      </p:sp>
    </p:spTree>
    <p:extLst>
      <p:ext uri="{BB962C8B-B14F-4D97-AF65-F5344CB8AC3E}">
        <p14:creationId xmlns:p14="http://schemas.microsoft.com/office/powerpoint/2010/main" val="39902096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83568" y="764705"/>
            <a:ext cx="7704856" cy="53285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/>
              <a:t>Новые информационные технологии сегодня стремительно вошли в библиотечную деятельность, сделали библиотеки более привлекательными для так называемого «цифрового» поколения, вывели деятельность БИЦ на иной, более продуктивный, чем прежде уровень. Но задача библиотеки – привлечение к чтению – при этом не изменилась, а лишь приобрела новую глубину и содержание, получила новый потенциал.</a:t>
            </a:r>
          </a:p>
          <a:p>
            <a:pPr algn="just">
              <a:buNone/>
            </a:pPr>
            <a:r>
              <a:rPr lang="ru-RU" b="1" dirty="0"/>
              <a:t> Сегодня проблемы чтения в России выходят на первый план как проблемы государственного значения. 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6173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79512" y="116632"/>
            <a:ext cx="8785225" cy="655178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737828" y="648931"/>
            <a:ext cx="76683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С чего начать работу</a:t>
            </a:r>
          </a:p>
          <a:p>
            <a:pPr algn="ctr"/>
            <a:r>
              <a:rPr lang="ru-RU" sz="2800" b="1" dirty="0"/>
              <a:t>по привлечению детей к чтению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827584" y="1916832"/>
            <a:ext cx="748883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54013" indent="-354013" algn="just"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b="1" dirty="0"/>
              <a:t>знать детскую психологию и владеть психологическими навыками;</a:t>
            </a:r>
          </a:p>
          <a:p>
            <a:pPr marL="354013" indent="-354013" algn="just"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b="1" dirty="0"/>
              <a:t>строить свое общение с детьми, опираясь на эстетический и нравственный потенциал литературы и искусства;</a:t>
            </a:r>
          </a:p>
          <a:p>
            <a:pPr marL="354013" indent="-354013" algn="just"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b="1" dirty="0"/>
              <a:t>быть мудрым, терпеливым;</a:t>
            </a:r>
          </a:p>
          <a:p>
            <a:pPr marL="354013" indent="-354013" algn="just"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b="1" dirty="0"/>
              <a:t>создавать неформальную обстановку;</a:t>
            </a:r>
          </a:p>
          <a:p>
            <a:pPr marL="354013" indent="-354013" algn="just"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b="1" dirty="0"/>
              <a:t>предоставлять знания направляющего характера; </a:t>
            </a:r>
          </a:p>
          <a:p>
            <a:pPr marL="354013" indent="-354013" algn="just">
              <a:buFont typeface="Arial" pitchFamily="34" charset="0"/>
              <a:buChar char="•"/>
              <a:tabLst>
                <a:tab pos="457200" algn="l"/>
              </a:tabLst>
            </a:pPr>
            <a:r>
              <a:rPr lang="ru-RU" sz="2400" b="1" dirty="0"/>
              <a:t>организовывать выполнение творческих или игровых работ.</a:t>
            </a:r>
          </a:p>
        </p:txBody>
      </p:sp>
    </p:spTree>
    <p:extLst>
      <p:ext uri="{BB962C8B-B14F-4D97-AF65-F5344CB8AC3E}">
        <p14:creationId xmlns:p14="http://schemas.microsoft.com/office/powerpoint/2010/main" val="13886442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79388" y="1341438"/>
            <a:ext cx="8785225" cy="5327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611560" y="2420888"/>
            <a:ext cx="7776864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4638" indent="-274638">
              <a:buFontTx/>
              <a:buChar char="•"/>
            </a:pPr>
            <a:r>
              <a:rPr lang="ru-RU" sz="2000" b="1" dirty="0"/>
              <a:t>обсуждение;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творческий конкурс;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викторина;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турнир;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КВН;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познавательный час и др.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396081" y="864384"/>
            <a:ext cx="83518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tabLst>
                <a:tab pos="457200" algn="l"/>
              </a:tabLst>
              <a:defRPr/>
            </a:pPr>
            <a:r>
              <a:rPr lang="ru-RU" sz="2800" b="1" dirty="0"/>
              <a:t>При организации работы с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младшими школьниками </a:t>
            </a:r>
            <a:r>
              <a:rPr lang="ru-RU" sz="2800" b="1" dirty="0"/>
              <a:t>могут быть использованы: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132856"/>
            <a:ext cx="4176588" cy="2784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99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CE4A96E-41C2-414D-A35B-C28EF95A25CE}"/>
              </a:ext>
            </a:extLst>
          </p:cNvPr>
          <p:cNvSpPr txBox="1"/>
          <p:nvPr/>
        </p:nvSpPr>
        <p:spPr>
          <a:xfrm>
            <a:off x="827584" y="2276872"/>
            <a:ext cx="7366505" cy="34203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0000A"/>
                </a:solidFill>
                <a:effectLst/>
                <a:ea typeface="Lucida Sans Unicode" panose="020B0602030504020204" pitchFamily="34" charset="0"/>
                <a:cs typeface="Times New Roman" panose="02020603050405020304" pitchFamily="18" charset="0"/>
              </a:rPr>
              <a:t>«</a:t>
            </a:r>
            <a:r>
              <a:rPr lang="ru-RU" sz="2000" i="1" dirty="0">
                <a:solidFill>
                  <a:srgbClr val="00000A"/>
                </a:solidFill>
                <a:effectLst/>
                <a:ea typeface="Lucida Sans Unicode" panose="020B0602030504020204" pitchFamily="34" charset="0"/>
                <a:cs typeface="Times New Roman" panose="02020603050405020304" pitchFamily="18" charset="0"/>
              </a:rPr>
              <a:t>Традиция - не только мощи, к которым прикладываются, боясь тронуть. Традиция несёт в себе возможности, которые надо использовать, не боясь ошибок</a:t>
            </a:r>
            <a:r>
              <a:rPr lang="ru-RU" sz="2000" i="1" dirty="0">
                <a:solidFill>
                  <a:srgbClr val="00000A"/>
                </a:solidFill>
                <a:ea typeface="Lucida Sans Unicode" panose="020B0602030504020204" pitchFamily="34" charset="0"/>
                <a:cs typeface="Times New Roman" panose="02020603050405020304" pitchFamily="18" charset="0"/>
              </a:rPr>
              <a:t>…</a:t>
            </a:r>
            <a:r>
              <a:rPr lang="ru-RU" sz="2000" dirty="0">
                <a:solidFill>
                  <a:srgbClr val="00000A"/>
                </a:solidFill>
                <a:effectLst/>
                <a:ea typeface="Lucida Sans Unicode" panose="020B0602030504020204" pitchFamily="34" charset="0"/>
                <a:cs typeface="Times New Roman" panose="02020603050405020304" pitchFamily="18" charset="0"/>
              </a:rPr>
              <a:t>»</a:t>
            </a: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000A"/>
                </a:solidFill>
                <a:effectLst/>
                <a:ea typeface="Lucida Sans Unicode" panose="020B0602030504020204" pitchFamily="34" charset="0"/>
                <a:cs typeface="Times New Roman" panose="02020603050405020304" pitchFamily="18" charset="0"/>
              </a:rPr>
              <a:t>Г. </a:t>
            </a:r>
            <a:r>
              <a:rPr lang="ru-RU" sz="2000" b="1" dirty="0" err="1">
                <a:solidFill>
                  <a:srgbClr val="00000A"/>
                </a:solidFill>
                <a:effectLst/>
                <a:ea typeface="Lucida Sans Unicode" panose="020B0602030504020204" pitchFamily="34" charset="0"/>
                <a:cs typeface="Times New Roman" panose="02020603050405020304" pitchFamily="18" charset="0"/>
              </a:rPr>
              <a:t>Померанц</a:t>
            </a:r>
            <a:r>
              <a:rPr lang="ru-RU" sz="2000" b="1" dirty="0">
                <a:solidFill>
                  <a:srgbClr val="00000A"/>
                </a:solidFill>
                <a:effectLst/>
                <a:ea typeface="Lucida Sans Unicode" panose="020B0602030504020204" pitchFamily="34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0000A"/>
                </a:solidFill>
                <a:effectLst/>
                <a:ea typeface="Lucida Sans Unicode" panose="020B0602030504020204" pitchFamily="34" charset="0"/>
                <a:cs typeface="Times New Roman" panose="02020603050405020304" pitchFamily="18" charset="0"/>
              </a:rPr>
              <a:t> </a:t>
            </a: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rgbClr val="00000A"/>
                </a:solidFill>
                <a:effectLst/>
                <a:ea typeface="Lucida Sans Unicode" panose="020B0602030504020204" pitchFamily="34" charset="0"/>
                <a:cs typeface="Times New Roman" panose="02020603050405020304" pitchFamily="18" charset="0"/>
              </a:rPr>
              <a:t> «</a:t>
            </a:r>
            <a:r>
              <a:rPr lang="ru-RU" sz="2000" i="1" dirty="0">
                <a:solidFill>
                  <a:srgbClr val="00000A"/>
                </a:solidFill>
                <a:effectLst/>
                <a:ea typeface="Lucida Sans Unicode" panose="020B0602030504020204" pitchFamily="34" charset="0"/>
                <a:cs typeface="Times New Roman" panose="02020603050405020304" pitchFamily="18" charset="0"/>
              </a:rPr>
              <a:t>Развитие и использование информационных технологий давно уже не дань моде. Тот, кто не использует их, отстаёт навсегда</a:t>
            </a:r>
            <a:r>
              <a:rPr lang="ru-RU" sz="2000" dirty="0">
                <a:solidFill>
                  <a:srgbClr val="00000A"/>
                </a:solidFill>
                <a:effectLst/>
                <a:ea typeface="Lucida Sans Unicode" panose="020B0602030504020204" pitchFamily="34" charset="0"/>
                <a:cs typeface="Times New Roman" panose="02020603050405020304" pitchFamily="18" charset="0"/>
              </a:rPr>
              <a:t>».</a:t>
            </a: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00000A"/>
                </a:solidFill>
                <a:effectLst/>
                <a:ea typeface="Lucida Sans Unicode" panose="020B0602030504020204" pitchFamily="34" charset="0"/>
                <a:cs typeface="Times New Roman" panose="02020603050405020304" pitchFamily="18" charset="0"/>
              </a:rPr>
              <a:t>Н. </a:t>
            </a:r>
            <a:r>
              <a:rPr lang="ru-RU" sz="2000" b="1" dirty="0" err="1">
                <a:solidFill>
                  <a:srgbClr val="00000A"/>
                </a:solidFill>
                <a:effectLst/>
                <a:ea typeface="Lucida Sans Unicode" panose="020B0602030504020204" pitchFamily="34" charset="0"/>
                <a:cs typeface="Times New Roman" panose="02020603050405020304" pitchFamily="18" charset="0"/>
              </a:rPr>
              <a:t>Булаев</a:t>
            </a:r>
            <a:endParaRPr lang="ru-RU" sz="2000" b="1" dirty="0">
              <a:solidFill>
                <a:srgbClr val="00000A"/>
              </a:solidFill>
              <a:effectLst/>
              <a:ea typeface="Lucida Sans Unicode" panose="020B0602030504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647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79512" y="836712"/>
            <a:ext cx="8785225" cy="5327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647948" y="2617764"/>
            <a:ext cx="4808786" cy="37548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4638" indent="-274638">
              <a:buFontTx/>
              <a:buChar char="•"/>
            </a:pPr>
            <a:r>
              <a:rPr lang="ru-RU" sz="2000" b="1" dirty="0"/>
              <a:t>диспут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диалог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«открытый микрофон» 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круглый стол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читательская конференция</a:t>
            </a:r>
          </a:p>
          <a:p>
            <a:pPr marL="274638" indent="-274638">
              <a:buFontTx/>
              <a:buChar char="•"/>
            </a:pPr>
            <a:endParaRPr lang="ru-RU" sz="2000" b="1" dirty="0"/>
          </a:p>
          <a:p>
            <a:pPr marL="265113" indent="-265113"/>
            <a:r>
              <a:rPr lang="ru-RU" sz="2000" b="1" dirty="0"/>
              <a:t>а также:</a:t>
            </a:r>
          </a:p>
          <a:p>
            <a:pPr marL="265113" indent="-265113">
              <a:buFontTx/>
              <a:buChar char="•"/>
            </a:pPr>
            <a:r>
              <a:rPr lang="ru-RU" sz="2000" b="1" dirty="0"/>
              <a:t>агитбригада</a:t>
            </a:r>
          </a:p>
          <a:p>
            <a:pPr marL="265113" indent="-265113">
              <a:buFontTx/>
              <a:buChar char="•"/>
            </a:pPr>
            <a:r>
              <a:rPr lang="ru-RU" sz="2000" b="1" dirty="0"/>
              <a:t>сюжетно-ролевая игра </a:t>
            </a:r>
          </a:p>
          <a:p>
            <a:pPr marL="265113" indent="-265113">
              <a:buFontTx/>
              <a:buChar char="•"/>
            </a:pPr>
            <a:r>
              <a:rPr lang="ru-RU" sz="2000" b="1" dirty="0"/>
              <a:t>устный журнал</a:t>
            </a:r>
          </a:p>
          <a:p>
            <a:pPr marL="265113" indent="-265113">
              <a:buFontTx/>
              <a:buChar char="•"/>
            </a:pPr>
            <a:r>
              <a:rPr lang="ru-RU" sz="2000" b="1" dirty="0"/>
              <a:t>урок ББЗ.</a:t>
            </a:r>
          </a:p>
          <a:p>
            <a:pPr marL="274638" indent="-274638">
              <a:buFontTx/>
              <a:buChar char="•"/>
            </a:pPr>
            <a:endParaRPr lang="ru-RU" sz="2000" b="1" dirty="0"/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647948" y="673334"/>
            <a:ext cx="78483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400" b="1" dirty="0"/>
              <a:t>Для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подростков </a:t>
            </a:r>
            <a:r>
              <a:rPr lang="ru-RU" sz="2400" b="1" dirty="0"/>
              <a:t>в библиотеке создаются условия для свободного, самостоятельного выбора книг и применяется преимущественно дискуссионные формы работы: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617764"/>
            <a:ext cx="3923928" cy="220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3328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179388" y="1341438"/>
            <a:ext cx="8785225" cy="5327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719064" y="1773883"/>
            <a:ext cx="8424936" cy="44627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4638" indent="-274638">
              <a:buFontTx/>
              <a:buChar char="•"/>
            </a:pPr>
            <a:r>
              <a:rPr lang="ru-RU" sz="2000" b="1" dirty="0"/>
              <a:t>беседа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библиографический обзор литературы 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библиографический список литературы, указатель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встреча со специалистом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День открытых дверей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игра, конкурс, викторина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информационный стенд, плакат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клуб, школа, кружок по интересам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книжная выставка, стол просмотра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презентация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тематическая неделя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тематическое и персональное чтения</a:t>
            </a:r>
          </a:p>
          <a:p>
            <a:pPr marL="274638" indent="-274638">
              <a:buFontTx/>
              <a:buChar char="•"/>
            </a:pPr>
            <a:r>
              <a:rPr lang="ru-RU" sz="2000" b="1" dirty="0"/>
              <a:t>экскурсия и др.</a:t>
            </a:r>
          </a:p>
          <a:p>
            <a:pPr marL="274638" indent="-274638">
              <a:buFontTx/>
              <a:buChar char="•"/>
            </a:pPr>
            <a:endParaRPr lang="ru-RU" sz="2400" b="1" dirty="0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755577" y="548680"/>
            <a:ext cx="770485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400" b="1" dirty="0"/>
              <a:t>Общими для всех групп пользователей, независимо от возраста являются:</a:t>
            </a:r>
          </a:p>
        </p:txBody>
      </p:sp>
    </p:spTree>
    <p:extLst>
      <p:ext uri="{BB962C8B-B14F-4D97-AF65-F5344CB8AC3E}">
        <p14:creationId xmlns:p14="http://schemas.microsoft.com/office/powerpoint/2010/main" val="1510939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79388" y="1341438"/>
            <a:ext cx="8785225" cy="53276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07504" y="692696"/>
            <a:ext cx="86423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/>
              <a:t>Инновационные формы работы:</a:t>
            </a: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827881" y="2835712"/>
            <a:ext cx="5040560" cy="35394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74638" indent="-274638"/>
            <a:r>
              <a:rPr lang="ru-RU" sz="2400" b="1" dirty="0"/>
              <a:t>крупномасштабные мероприятия:</a:t>
            </a:r>
          </a:p>
          <a:p>
            <a:pPr marL="274638" indent="-274638">
              <a:buFont typeface="Wingdings" pitchFamily="2" charset="2"/>
              <a:buChar char="ü"/>
            </a:pPr>
            <a:r>
              <a:rPr lang="ru-RU" sz="2000" b="1" dirty="0"/>
              <a:t>марафон</a:t>
            </a:r>
          </a:p>
          <a:p>
            <a:pPr marL="274638" indent="-274638">
              <a:buFont typeface="Wingdings" pitchFamily="2" charset="2"/>
              <a:buChar char="ü"/>
            </a:pPr>
            <a:r>
              <a:rPr lang="ru-RU" sz="2000" b="1" dirty="0"/>
              <a:t>мастер-класс</a:t>
            </a:r>
          </a:p>
          <a:p>
            <a:pPr marL="274638" indent="-274638">
              <a:buFont typeface="Wingdings" pitchFamily="2" charset="2"/>
              <a:buChar char="ü"/>
            </a:pPr>
            <a:r>
              <a:rPr lang="ru-RU" sz="2000" b="1" dirty="0"/>
              <a:t>парад / шествие литературных героев</a:t>
            </a:r>
          </a:p>
          <a:p>
            <a:pPr marL="274638" indent="-274638">
              <a:buFont typeface="Wingdings" pitchFamily="2" charset="2"/>
              <a:buChar char="ü"/>
            </a:pPr>
            <a:r>
              <a:rPr lang="ru-RU" sz="2000" b="1" dirty="0"/>
              <a:t>тематический рейд</a:t>
            </a:r>
          </a:p>
          <a:p>
            <a:pPr marL="274638" indent="-274638">
              <a:buFont typeface="Wingdings" pitchFamily="2" charset="2"/>
              <a:buChar char="ü"/>
            </a:pPr>
            <a:r>
              <a:rPr lang="ru-RU" sz="2000" b="1" dirty="0"/>
              <a:t>фестиваль</a:t>
            </a:r>
          </a:p>
          <a:p>
            <a:pPr marL="274638" indent="-274638">
              <a:buFont typeface="Wingdings" pitchFamily="2" charset="2"/>
              <a:buChar char="ü"/>
            </a:pPr>
            <a:r>
              <a:rPr lang="ru-RU" sz="2000" b="1" dirty="0" err="1"/>
              <a:t>флеш-моб</a:t>
            </a:r>
            <a:r>
              <a:rPr lang="ru-RU" sz="2000" b="1" dirty="0"/>
              <a:t> </a:t>
            </a:r>
          </a:p>
          <a:p>
            <a:pPr marL="274638" indent="-274638">
              <a:buFont typeface="Wingdings" pitchFamily="2" charset="2"/>
              <a:buChar char="ü"/>
            </a:pPr>
            <a:r>
              <a:rPr lang="ru-RU" sz="2000" b="1" dirty="0"/>
              <a:t>чемпионат </a:t>
            </a:r>
          </a:p>
          <a:p>
            <a:pPr marL="274638" indent="-274638">
              <a:buFont typeface="Wingdings" pitchFamily="2" charset="2"/>
              <a:buChar char="ü"/>
            </a:pPr>
            <a:r>
              <a:rPr lang="ru-RU" sz="2000" b="1" dirty="0"/>
              <a:t>ярмарка и др.</a:t>
            </a:r>
          </a:p>
          <a:p>
            <a:pPr marL="274638" indent="-274638">
              <a:buFont typeface="Wingdings" pitchFamily="2" charset="2"/>
              <a:buChar char="ü"/>
            </a:pPr>
            <a:endParaRPr lang="ru-RU" sz="2000" b="1" dirty="0"/>
          </a:p>
          <a:p>
            <a:pPr marL="274638" indent="-274638"/>
            <a:endParaRPr lang="ru-RU" sz="2000" b="1" dirty="0"/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827881" y="1341438"/>
            <a:ext cx="7488237" cy="120032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74638" indent="-274638">
              <a:buFontTx/>
              <a:buChar char="•"/>
            </a:pPr>
            <a:r>
              <a:rPr lang="ru-RU" sz="2400" b="1" dirty="0"/>
              <a:t>целевые программы </a:t>
            </a:r>
          </a:p>
          <a:p>
            <a:pPr marL="274638" indent="-274638">
              <a:buFontTx/>
              <a:buChar char="•"/>
            </a:pPr>
            <a:r>
              <a:rPr lang="ru-RU" sz="2400" b="1" dirty="0"/>
              <a:t>проекты</a:t>
            </a:r>
          </a:p>
          <a:p>
            <a:pPr marL="274638" indent="-274638">
              <a:buFontTx/>
              <a:buChar char="•"/>
            </a:pPr>
            <a:r>
              <a:rPr lang="ru-RU" sz="2400" b="1" dirty="0"/>
              <a:t>массовые мероприятия локального характера:</a:t>
            </a:r>
          </a:p>
        </p:txBody>
      </p:sp>
    </p:spTree>
    <p:extLst>
      <p:ext uri="{BB962C8B-B14F-4D97-AF65-F5344CB8AC3E}">
        <p14:creationId xmlns:p14="http://schemas.microsoft.com/office/powerpoint/2010/main" val="326491142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87624" y="1628800"/>
            <a:ext cx="6799262" cy="344487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Буктрейлер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/>
              <a:t>(англ. </a:t>
            </a:r>
            <a:r>
              <a:rPr lang="ru-RU" b="1" dirty="0" err="1"/>
              <a:t>booktrailer</a:t>
            </a:r>
            <a:r>
              <a:rPr lang="ru-RU" b="1" dirty="0"/>
              <a:t>)</a:t>
            </a:r>
            <a:r>
              <a:rPr lang="ru-RU" dirty="0"/>
              <a:t> - </a:t>
            </a:r>
            <a:r>
              <a:rPr lang="ru-RU" b="1" dirty="0"/>
              <a:t>это короткое видео-рассказ о книге на 2-3 минуты. Он может быть создан в формате презентации, постановочного видео или с использованием современных спецэффектов и анимации. В </a:t>
            </a:r>
            <a:r>
              <a:rPr lang="ru-RU" b="1" dirty="0" err="1"/>
              <a:t>буктрейлере</a:t>
            </a:r>
            <a:r>
              <a:rPr lang="ru-RU" b="1" dirty="0"/>
              <a:t> раскрываются самые яркие моменты произведения.</a:t>
            </a:r>
          </a:p>
          <a:p>
            <a:pPr algn="just"/>
            <a:r>
              <a:rPr lang="ru-RU" b="1" dirty="0"/>
              <a:t>Цель </a:t>
            </a:r>
            <a:r>
              <a:rPr lang="ru-RU" b="1" dirty="0" err="1"/>
              <a:t>буктрейлера</a:t>
            </a:r>
            <a:r>
              <a:rPr lang="ru-RU" b="1" dirty="0"/>
              <a:t> – рассказать о книге. Этот рассказ должен содержать  интригу, чтобы заинтересовать зрителя, подвести его к прочтению книги.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18814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827584" y="2132856"/>
            <a:ext cx="7543800" cy="3097213"/>
          </a:xfrm>
        </p:spPr>
        <p:txBody>
          <a:bodyPr/>
          <a:lstStyle/>
          <a:p>
            <a:r>
              <a:rPr lang="ru-RU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Флэшмоб</a:t>
            </a:r>
            <a:r>
              <a:rPr lang="ru-RU" b="1" dirty="0">
                <a:solidFill>
                  <a:schemeClr val="tx1"/>
                </a:solidFill>
              </a:rPr>
              <a:t> - заранее спланированная массовая акция, в которой большая группа людей в общественном месте, в течение нескольких минут выполняют определенные действия.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9920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187624" y="1844824"/>
            <a:ext cx="6799262" cy="3444875"/>
          </a:xfrm>
        </p:spPr>
        <p:txBody>
          <a:bodyPr/>
          <a:lstStyle/>
          <a:p>
            <a:r>
              <a:rPr lang="ru-RU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Буккроссинг</a:t>
            </a:r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– в переводе с английского «</a:t>
            </a:r>
            <a:r>
              <a:rPr lang="ru-RU" dirty="0" err="1">
                <a:solidFill>
                  <a:schemeClr val="tx1"/>
                </a:solidFill>
              </a:rPr>
              <a:t>книговорот</a:t>
            </a:r>
            <a:r>
              <a:rPr lang="ru-RU" dirty="0">
                <a:solidFill>
                  <a:schemeClr val="tx1"/>
                </a:solidFill>
              </a:rPr>
              <a:t>». </a:t>
            </a:r>
          </a:p>
          <a:p>
            <a:r>
              <a:rPr lang="ru-RU" dirty="0">
                <a:solidFill>
                  <a:schemeClr val="tx1"/>
                </a:solidFill>
              </a:rPr>
              <a:t>Интернет–игра по принципу: прочитал- отдай другому.</a:t>
            </a:r>
          </a:p>
          <a:p>
            <a:r>
              <a:rPr lang="ru-RU" dirty="0">
                <a:solidFill>
                  <a:schemeClr val="tx1"/>
                </a:solidFill>
              </a:rPr>
              <a:t>Девиз: превратим весь мир в библиотеку!</a:t>
            </a:r>
          </a:p>
        </p:txBody>
      </p:sp>
    </p:spTree>
    <p:extLst>
      <p:ext uri="{BB962C8B-B14F-4D97-AF65-F5344CB8AC3E}">
        <p14:creationId xmlns:p14="http://schemas.microsoft.com/office/powerpoint/2010/main" val="4386510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Какую бы форму работы мы не избрали, одним из обязательных условий ее организации и проведения  является реклама книги и чтения.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4250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916832"/>
            <a:ext cx="7200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Вся деятельность школьной библиотеки направлена на привлечение к чтению, на работу с книгой. Все начинается с детства, и Читатель тоже. Приучать детей к чтению нужно с раннего возраста, тогда они с радостью становятся постоянными читателями библиотек. Ребенок всегда будет знать, чем себя занять, а значит дикий образ «уличного воспитания» его заденет в более старшем возрасте и многому он сможет противостоять. Поэтому перед школьным библиотекарем встает задача не  просто привлечь ребенка в библиотеку, но и способствовать развитию его культуры чтения,  чтобы получение знаний и общее развитие  маленького читателя происходило через хорошую книгу. Книга в данном случае должна рассматриваться  как элемент, формирующий мировоззрение ребенка.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93718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2060848"/>
            <a:ext cx="734481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В заключении хочется отметить, что все методы, используемые в школьной библиотеке,  позволяют повысить интерес учащихся к чтению художественной  и научно-публицистической литературы. Они заключают в себе неограниченный образовательный, развивающий и воспитательный потенциал. Формируют социально-активных и конкурентоспособных граждан, которые хорошо начитанны и образованны, живо откликаются на актуальные требования современного общества, успешно адаптируются  и </a:t>
            </a:r>
            <a:r>
              <a:rPr lang="ru-RU" dirty="0" err="1">
                <a:ea typeface="Calibri" panose="020F0502020204030204" pitchFamily="34" charset="0"/>
                <a:cs typeface="Times New Roman" panose="02020603050405020304" pitchFamily="18" charset="0"/>
              </a:rPr>
              <a:t>самореализуются</a:t>
            </a:r>
            <a:r>
              <a:rPr lang="ru-RU" dirty="0">
                <a:ea typeface="Calibri" panose="020F0502020204030204" pitchFamily="34" charset="0"/>
                <a:cs typeface="Times New Roman" panose="02020603050405020304" pitchFamily="18" charset="0"/>
              </a:rPr>
              <a:t>  в дальнейшей жизни. Читатель  должен чувствовать и знать, что его любят и ждут в библиотеке.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56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827584" y="1268760"/>
            <a:ext cx="7497762" cy="4789487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/>
              <a:t>Инновационная деятельность библиотек</a:t>
            </a:r>
            <a:r>
              <a:rPr lang="ru-RU" sz="1800" dirty="0"/>
              <a:t> - явление, имеющее важное значение для развития библиотечной сферы, но только с тем учетом, что инновация всегда осуществляется на базе определенных традиций.</a:t>
            </a:r>
          </a:p>
          <a:p>
            <a:pPr algn="just"/>
            <a:r>
              <a:rPr lang="ru-RU" sz="1800" b="1" dirty="0"/>
              <a:t>Традиции</a:t>
            </a:r>
            <a:r>
              <a:rPr lang="ru-RU" sz="1800" dirty="0"/>
              <a:t> - это обычаи, духовное и культурное наследие, передающееся от поколения к поколению. То есть, это самое лучшее, не потерявшее актуальности; то, что должно быть сохранено и продолжено. Говоря о традициях, сложившихся в школьной библиотеке, можно выделить следующие мероприятия: ежегодное проведение недели детской книги, юбилеи писателей, посвящение в читатели, книжные выставки, викторины по прочитанным книгам и многое другое.</a:t>
            </a:r>
            <a:endParaRPr lang="ru-RU" sz="1800" dirty="0">
              <a:solidFill>
                <a:srgbClr val="00000A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2633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12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606467"/>
            <a:ext cx="3167063" cy="5632450"/>
          </a:xfrm>
        </p:spPr>
      </p:pic>
      <p:pic>
        <p:nvPicPr>
          <p:cNvPr id="14" name="Объект 13"/>
          <p:cNvPicPr>
            <a:picLocks noGrp="1" noChangeAspect="1"/>
          </p:cNvPicPr>
          <p:nvPr>
            <p:ph sz="half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565" y="606467"/>
            <a:ext cx="4479925" cy="2520950"/>
          </a:xfr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3718637"/>
            <a:ext cx="4480498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18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543800" cy="468601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t>Условия инновационного развития библиотек: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7680082"/>
              </p:ext>
            </p:extLst>
          </p:nvPr>
        </p:nvGraphicFramePr>
        <p:xfrm>
          <a:off x="827584" y="1340768"/>
          <a:ext cx="749808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40075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620688"/>
            <a:ext cx="7396713" cy="5672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98534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739E617-553D-42E3-A8AC-A46EAF4B686C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91790" y="693886"/>
            <a:ext cx="7360419" cy="547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943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115616" y="980728"/>
            <a:ext cx="6799262" cy="4392488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/>
              <a:t>Инновации</a:t>
            </a:r>
            <a:r>
              <a:rPr lang="ru-RU" sz="1800" dirty="0"/>
              <a:t> – это необходимый элемент развития, без них школьным библиотекам невозможно оставаться социально-значимыми организациями. Объектами библиотечных инноваций могут быть и услуги, и продукция, и библиотечная технология, и организационное развитие библиотек. Также к инновациям школьной библиотеки относятся инновации в массовой работе: </a:t>
            </a:r>
            <a:r>
              <a:rPr lang="ru-RU" sz="1800" dirty="0" err="1"/>
              <a:t>флеш</a:t>
            </a:r>
            <a:r>
              <a:rPr lang="ru-RU" sz="1800" dirty="0"/>
              <a:t>-мобы, акции на улицах, составление </a:t>
            </a:r>
            <a:r>
              <a:rPr lang="ru-RU" sz="1800" dirty="0" err="1"/>
              <a:t>синквейнов</a:t>
            </a:r>
            <a:r>
              <a:rPr lang="ru-RU" sz="1800" dirty="0"/>
              <a:t>, «Книжный десант», проведение фестивалей литературных героев и т.д. Расширились возможности в проведении мероприятий: современные технические средства позволяют оживить рассказ библиотекаря, сделать его наглядным, привлекать видео- и аудиоматериалы, создавать электронные версии литературных викторин и кроссвордов, использовать </a:t>
            </a:r>
            <a:r>
              <a:rPr lang="ru-RU" sz="1800" dirty="0" err="1"/>
              <a:t>интернет-ресурсы</a:t>
            </a:r>
            <a:r>
              <a:rPr lang="ru-RU" sz="1800" dirty="0"/>
              <a:t> при подготовке мероприятий. Есть возможность для проведения виртуальных экскурсий. </a:t>
            </a:r>
          </a:p>
        </p:txBody>
      </p:sp>
    </p:spTree>
    <p:extLst>
      <p:ext uri="{BB962C8B-B14F-4D97-AF65-F5344CB8AC3E}">
        <p14:creationId xmlns:p14="http://schemas.microsoft.com/office/powerpoint/2010/main" val="8212879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548680"/>
            <a:ext cx="7992888" cy="230425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Наша миссия – продвигать идею чтения в умы нового поколения, защищать его ценности, раскрывать творческий потенциал книги и ребенка.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48E11BC-094F-4AEF-B69C-AB8B549252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032863"/>
            <a:ext cx="2915814" cy="164014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2ACC6D9-7F43-4B5E-88B4-F53E49997A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29" y="4005065"/>
            <a:ext cx="2915815" cy="1640146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E18CB82-37CA-486D-97D0-1B6E527F4B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29" y="2035114"/>
            <a:ext cx="2915815" cy="164014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5AC26F7-D3E7-4E15-998A-C5EC76EA16F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005066"/>
            <a:ext cx="2915815" cy="1640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0037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TM02900743[[fn=Натуральные материалы]]</Template>
  <TotalTime>621</TotalTime>
  <Words>1409</Words>
  <Application>Microsoft Office PowerPoint</Application>
  <PresentationFormat>Экран (4:3)</PresentationFormat>
  <Paragraphs>100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Calibri</vt:lpstr>
      <vt:lpstr>Garamond</vt:lpstr>
      <vt:lpstr>Times New Roman</vt:lpstr>
      <vt:lpstr>Wingdings</vt:lpstr>
      <vt:lpstr>Натуральные материалы</vt:lpstr>
      <vt:lpstr>  Взаимосвязь традиций и инноваций школьной библиотеки   Выполнила библиотекарь МБОУ СОШ 11 им. И.И. Гармаша ст. Старолеушковской Крыжановская Ольга Анатольевна </vt:lpstr>
      <vt:lpstr>Презентация PowerPoint</vt:lpstr>
      <vt:lpstr>Презентация PowerPoint</vt:lpstr>
      <vt:lpstr>Презентация PowerPoint</vt:lpstr>
      <vt:lpstr>Условия инновационного развития библиотек: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Семейное чтение. Возрождаем традиции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«Семейное чтение; возрождая традиции</dc:title>
  <dc:creator>nl</dc:creator>
  <cp:lastModifiedBy>Ольга Анатольевна</cp:lastModifiedBy>
  <cp:revision>69</cp:revision>
  <dcterms:created xsi:type="dcterms:W3CDTF">2014-03-24T07:35:00Z</dcterms:created>
  <dcterms:modified xsi:type="dcterms:W3CDTF">2020-08-26T20:01:05Z</dcterms:modified>
</cp:coreProperties>
</file>